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0" r:id="rId2"/>
    <p:sldMasterId id="2147483682" r:id="rId3"/>
  </p:sldMasterIdLst>
  <p:notesMasterIdLst>
    <p:notesMasterId r:id="rId34"/>
  </p:notesMasterIdLst>
  <p:sldIdLst>
    <p:sldId id="256" r:id="rId4"/>
    <p:sldId id="329" r:id="rId5"/>
    <p:sldId id="294" r:id="rId6"/>
    <p:sldId id="295" r:id="rId7"/>
    <p:sldId id="277" r:id="rId8"/>
    <p:sldId id="278" r:id="rId9"/>
    <p:sldId id="296" r:id="rId10"/>
    <p:sldId id="297" r:id="rId11"/>
    <p:sldId id="298" r:id="rId12"/>
    <p:sldId id="330" r:id="rId13"/>
    <p:sldId id="305" r:id="rId14"/>
    <p:sldId id="317" r:id="rId15"/>
    <p:sldId id="331" r:id="rId16"/>
    <p:sldId id="308" r:id="rId17"/>
    <p:sldId id="309" r:id="rId18"/>
    <p:sldId id="310" r:id="rId19"/>
    <p:sldId id="311" r:id="rId20"/>
    <p:sldId id="313" r:id="rId21"/>
    <p:sldId id="314" r:id="rId22"/>
    <p:sldId id="318" r:id="rId23"/>
    <p:sldId id="304" r:id="rId24"/>
    <p:sldId id="289" r:id="rId25"/>
    <p:sldId id="293" r:id="rId26"/>
    <p:sldId id="319" r:id="rId27"/>
    <p:sldId id="332" r:id="rId28"/>
    <p:sldId id="320" r:id="rId29"/>
    <p:sldId id="321" r:id="rId30"/>
    <p:sldId id="323" r:id="rId31"/>
    <p:sldId id="324" r:id="rId32"/>
    <p:sldId id="333" r:id="rId33"/>
  </p:sldIdLst>
  <p:sldSz cx="20104100" cy="11309350"/>
  <p:notesSz cx="20104100" cy="1130935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1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345D"/>
    <a:srgbClr val="990600"/>
    <a:srgbClr val="FCCC9A"/>
    <a:srgbClr val="F6A44C"/>
    <a:srgbClr val="FF873D"/>
    <a:srgbClr val="B18803"/>
    <a:srgbClr val="FDDF7C"/>
    <a:srgbClr val="CC666B"/>
    <a:srgbClr val="66CF32"/>
    <a:srgbClr val="FAC6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86"/>
    <p:restoredTop sz="94727"/>
  </p:normalViewPr>
  <p:slideViewPr>
    <p:cSldViewPr>
      <p:cViewPr varScale="1">
        <p:scale>
          <a:sx n="41" d="100"/>
          <a:sy n="41" d="100"/>
        </p:scale>
        <p:origin x="42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commentAuthors" Target="commentAuthor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E655A0-9EFC-4AE5-B39E-17DBC59156B9}" type="datetimeFigureOut">
              <a:rPr lang="es-CO" smtClean="0"/>
              <a:t>17/09/2024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CEEC71-5EB3-45FD-A439-F8939456D9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4750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390829" y="1289380"/>
            <a:ext cx="7322440" cy="7169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rgbClr val="3A345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rgbClr val="3A345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rgbClr val="3A345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rgbClr val="3A345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2157" y="175348"/>
            <a:ext cx="18721943" cy="1218758"/>
          </a:xfrm>
        </p:spPr>
        <p:txBody>
          <a:bodyPr>
            <a:normAutofit/>
          </a:bodyPr>
          <a:lstStyle>
            <a:lvl1pPr>
              <a:defRPr sz="5937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8304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2157" y="175348"/>
            <a:ext cx="18721943" cy="1218758"/>
          </a:xfrm>
        </p:spPr>
        <p:txBody>
          <a:bodyPr>
            <a:normAutofit/>
          </a:bodyPr>
          <a:lstStyle>
            <a:lvl1pPr>
              <a:defRPr sz="5937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3317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07563" y="1289380"/>
            <a:ext cx="6088973" cy="7169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rgbClr val="3A345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157" y="175349"/>
            <a:ext cx="17339786" cy="1218758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157" y="2010552"/>
            <a:ext cx="17339786" cy="8175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10398913"/>
            <a:ext cx="20104100" cy="910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50791" rtlCol="0" anchor="ctr"/>
          <a:lstStyle/>
          <a:p>
            <a:pPr marL="0" marR="0" lvl="0" indent="0" algn="ctr" defTabSz="15079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77" b="0" i="0" u="none" strike="noStrike" kern="1200" cap="none" spc="247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5277" b="0" i="0" u="none" strike="noStrike" kern="1200" cap="none" spc="247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5277" b="0" i="0" u="none" strike="noStrike" kern="1200" cap="none" spc="247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301991" y="35149"/>
            <a:ext cx="609326" cy="1255191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2968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3638498" y="-121708"/>
            <a:ext cx="3260606" cy="949554"/>
            <a:chOff x="-2096383" y="21447"/>
            <a:chExt cx="1483030" cy="575810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219604" cy="209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49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303451" cy="209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49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195453" y="11476897"/>
            <a:ext cx="2621359" cy="371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14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814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814" dirty="0"/>
          </a:p>
        </p:txBody>
      </p:sp>
    </p:spTree>
    <p:extLst>
      <p:ext uri="{BB962C8B-B14F-4D97-AF65-F5344CB8AC3E}">
        <p14:creationId xmlns:p14="http://schemas.microsoft.com/office/powerpoint/2010/main" val="192799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1507937" rtl="0" eaLnBrk="1" latinLnBrk="0" hangingPunct="1">
        <a:lnSpc>
          <a:spcPct val="90000"/>
        </a:lnSpc>
        <a:spcBef>
          <a:spcPct val="0"/>
        </a:spcBef>
        <a:buNone/>
        <a:defRPr lang="en-US" sz="5937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376984" indent="-376984" algn="l" defTabSz="1507937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j-lt"/>
          <a:ea typeface="+mn-ea"/>
          <a:cs typeface="+mn-cs"/>
        </a:defRPr>
      </a:lvl1pPr>
      <a:lvl2pPr marL="1130953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j-lt"/>
          <a:ea typeface="+mn-ea"/>
          <a:cs typeface="+mn-cs"/>
        </a:defRPr>
      </a:lvl2pPr>
      <a:lvl3pPr marL="1884921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j-lt"/>
          <a:ea typeface="+mn-ea"/>
          <a:cs typeface="+mn-cs"/>
        </a:defRPr>
      </a:lvl3pPr>
      <a:lvl4pPr marL="2638890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639" kern="1200">
          <a:solidFill>
            <a:schemeClr val="tx1"/>
          </a:solidFill>
          <a:latin typeface="+mj-lt"/>
          <a:ea typeface="+mn-ea"/>
          <a:cs typeface="+mn-cs"/>
        </a:defRPr>
      </a:lvl4pPr>
      <a:lvl5pPr marL="3392858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639" kern="1200">
          <a:solidFill>
            <a:schemeClr val="tx1"/>
          </a:solidFill>
          <a:latin typeface="+mj-lt"/>
          <a:ea typeface="+mn-ea"/>
          <a:cs typeface="+mn-cs"/>
        </a:defRPr>
      </a:lvl5pPr>
      <a:lvl6pPr marL="4146827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795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764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732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69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937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906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874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843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811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780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748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157" y="175349"/>
            <a:ext cx="17339786" cy="1218758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157" y="2010552"/>
            <a:ext cx="17339786" cy="8175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10398913"/>
            <a:ext cx="20104100" cy="910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50791" rtlCol="0" anchor="ctr"/>
          <a:lstStyle/>
          <a:p>
            <a:pPr marL="0" marR="0" lvl="0" indent="0" algn="ctr" defTabSz="15079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277" b="0" i="0" u="none" strike="noStrike" kern="1200" cap="none" spc="247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195453" y="11476897"/>
            <a:ext cx="2621359" cy="371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14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814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814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310754"/>
            <a:ext cx="1116556" cy="577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62830" tIns="62830" rIns="62830" bIns="6283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4947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20280419" y="-96933"/>
            <a:ext cx="3598357" cy="937491"/>
            <a:chOff x="-1808527" y="-16654"/>
            <a:chExt cx="1636650" cy="56849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572550" cy="568495"/>
              <a:chOff x="-2250002" y="21447"/>
              <a:chExt cx="1572550" cy="568495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202631" cy="209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49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273353" cy="209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49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4947"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4947"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4886410" y="10561544"/>
            <a:ext cx="10258678" cy="585174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150793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494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150793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494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0809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1507937" rtl="0" eaLnBrk="1" latinLnBrk="0" hangingPunct="1">
        <a:lnSpc>
          <a:spcPct val="90000"/>
        </a:lnSpc>
        <a:spcBef>
          <a:spcPct val="0"/>
        </a:spcBef>
        <a:buNone/>
        <a:defRPr lang="en-US" sz="5937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376984" indent="-376984" algn="l" defTabSz="1507937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j-lt"/>
          <a:ea typeface="+mn-ea"/>
          <a:cs typeface="+mn-cs"/>
        </a:defRPr>
      </a:lvl1pPr>
      <a:lvl2pPr marL="1130953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j-lt"/>
          <a:ea typeface="+mn-ea"/>
          <a:cs typeface="+mn-cs"/>
        </a:defRPr>
      </a:lvl2pPr>
      <a:lvl3pPr marL="1884921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j-lt"/>
          <a:ea typeface="+mn-ea"/>
          <a:cs typeface="+mn-cs"/>
        </a:defRPr>
      </a:lvl3pPr>
      <a:lvl4pPr marL="2638890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639" kern="1200">
          <a:solidFill>
            <a:schemeClr val="tx1"/>
          </a:solidFill>
          <a:latin typeface="+mj-lt"/>
          <a:ea typeface="+mn-ea"/>
          <a:cs typeface="+mn-cs"/>
        </a:defRPr>
      </a:lvl4pPr>
      <a:lvl5pPr marL="3392858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639" kern="1200">
          <a:solidFill>
            <a:schemeClr val="tx1"/>
          </a:solidFill>
          <a:latin typeface="+mj-lt"/>
          <a:ea typeface="+mn-ea"/>
          <a:cs typeface="+mn-cs"/>
        </a:defRPr>
      </a:lvl5pPr>
      <a:lvl6pPr marL="4146827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795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764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732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69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937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906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874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843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811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780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748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4880" y="4839555"/>
            <a:ext cx="17316224" cy="10876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5735816" y="9038324"/>
            <a:ext cx="4947285" cy="9398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4040"/>
              </a:lnSpc>
              <a:spcBef>
                <a:spcPts val="114"/>
              </a:spcBef>
            </a:pPr>
            <a:r>
              <a:rPr sz="3700" b="1" spc="85" dirty="0">
                <a:solidFill>
                  <a:srgbClr val="3A345D"/>
                </a:solidFill>
                <a:latin typeface="Tahoma"/>
                <a:cs typeface="Tahoma"/>
              </a:rPr>
              <a:t>Antonio</a:t>
            </a:r>
            <a:r>
              <a:rPr sz="3700" b="1" spc="-300" dirty="0">
                <a:solidFill>
                  <a:srgbClr val="3A345D"/>
                </a:solidFill>
                <a:latin typeface="Tahoma"/>
                <a:cs typeface="Tahoma"/>
              </a:rPr>
              <a:t> </a:t>
            </a:r>
            <a:r>
              <a:rPr sz="3700" b="1" spc="160" dirty="0">
                <a:solidFill>
                  <a:srgbClr val="3A345D"/>
                </a:solidFill>
                <a:latin typeface="Tahoma"/>
                <a:cs typeface="Tahoma"/>
              </a:rPr>
              <a:t>José</a:t>
            </a:r>
            <a:r>
              <a:rPr sz="3700" b="1" spc="-300" dirty="0">
                <a:solidFill>
                  <a:srgbClr val="3A345D"/>
                </a:solidFill>
                <a:latin typeface="Tahoma"/>
                <a:cs typeface="Tahoma"/>
              </a:rPr>
              <a:t> </a:t>
            </a:r>
            <a:r>
              <a:rPr sz="3700" b="1" spc="135" dirty="0">
                <a:solidFill>
                  <a:srgbClr val="3A345D"/>
                </a:solidFill>
                <a:latin typeface="Tahoma"/>
                <a:cs typeface="Tahoma"/>
              </a:rPr>
              <a:t>Correa</a:t>
            </a:r>
            <a:endParaRPr sz="3700" dirty="0">
              <a:latin typeface="Tahoma"/>
              <a:cs typeface="Tahoma"/>
            </a:endParaRPr>
          </a:p>
          <a:p>
            <a:pPr marL="279400" algn="ctr">
              <a:lnSpc>
                <a:spcPts val="3140"/>
              </a:lnSpc>
            </a:pPr>
            <a:r>
              <a:rPr sz="2950" spc="-110" dirty="0">
                <a:solidFill>
                  <a:srgbClr val="3A345D"/>
                </a:solidFill>
                <a:latin typeface="Arial Black"/>
                <a:cs typeface="Arial Black"/>
              </a:rPr>
              <a:t>Senador</a:t>
            </a:r>
            <a:endParaRPr sz="2950" dirty="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45986" y="9136778"/>
            <a:ext cx="2909597" cy="85795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975047" y="9129407"/>
            <a:ext cx="0" cy="874394"/>
          </a:xfrm>
          <a:custGeom>
            <a:avLst/>
            <a:gdLst/>
            <a:ahLst/>
            <a:cxnLst/>
            <a:rect l="l" t="t" r="r" b="b"/>
            <a:pathLst>
              <a:path h="874395">
                <a:moveTo>
                  <a:pt x="0" y="0"/>
                </a:moveTo>
                <a:lnTo>
                  <a:pt x="0" y="873837"/>
                </a:lnTo>
              </a:path>
            </a:pathLst>
          </a:custGeom>
          <a:ln w="31412">
            <a:solidFill>
              <a:srgbClr val="3A34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37025" y="6111875"/>
            <a:ext cx="11830050" cy="633095"/>
          </a:xfrm>
          <a:custGeom>
            <a:avLst/>
            <a:gdLst/>
            <a:ahLst/>
            <a:cxnLst/>
            <a:rect l="l" t="t" r="r" b="b"/>
            <a:pathLst>
              <a:path w="11830050" h="633095">
                <a:moveTo>
                  <a:pt x="7545721" y="0"/>
                </a:moveTo>
                <a:lnTo>
                  <a:pt x="7393930" y="337"/>
                </a:lnTo>
                <a:lnTo>
                  <a:pt x="7242128" y="1410"/>
                </a:lnTo>
                <a:lnTo>
                  <a:pt x="7090323" y="3189"/>
                </a:lnTo>
                <a:lnTo>
                  <a:pt x="6938519" y="5648"/>
                </a:lnTo>
                <a:lnTo>
                  <a:pt x="6786724" y="8758"/>
                </a:lnTo>
                <a:lnTo>
                  <a:pt x="6584353" y="13870"/>
                </a:lnTo>
                <a:lnTo>
                  <a:pt x="6382022" y="20024"/>
                </a:lnTo>
                <a:lnTo>
                  <a:pt x="6179747" y="27156"/>
                </a:lnTo>
                <a:lnTo>
                  <a:pt x="5977541" y="35198"/>
                </a:lnTo>
                <a:lnTo>
                  <a:pt x="5724903" y="46431"/>
                </a:lnTo>
                <a:lnTo>
                  <a:pt x="5472426" y="58857"/>
                </a:lnTo>
                <a:lnTo>
                  <a:pt x="5169706" y="75159"/>
                </a:lnTo>
                <a:lnTo>
                  <a:pt x="5067935" y="81396"/>
                </a:lnTo>
                <a:lnTo>
                  <a:pt x="4813538" y="97783"/>
                </a:lnTo>
                <a:lnTo>
                  <a:pt x="4559192" y="115312"/>
                </a:lnTo>
                <a:lnTo>
                  <a:pt x="4304906" y="133987"/>
                </a:lnTo>
                <a:lnTo>
                  <a:pt x="4050688" y="153815"/>
                </a:lnTo>
                <a:lnTo>
                  <a:pt x="3796548" y="174803"/>
                </a:lnTo>
                <a:lnTo>
                  <a:pt x="3542495" y="196955"/>
                </a:lnTo>
                <a:lnTo>
                  <a:pt x="3288538" y="220278"/>
                </a:lnTo>
                <a:lnTo>
                  <a:pt x="3034686" y="244779"/>
                </a:lnTo>
                <a:lnTo>
                  <a:pt x="2780949" y="270462"/>
                </a:lnTo>
                <a:lnTo>
                  <a:pt x="2527336" y="297335"/>
                </a:lnTo>
                <a:lnTo>
                  <a:pt x="2273855" y="325404"/>
                </a:lnTo>
                <a:lnTo>
                  <a:pt x="2020515" y="354674"/>
                </a:lnTo>
                <a:lnTo>
                  <a:pt x="1767327" y="385152"/>
                </a:lnTo>
                <a:lnTo>
                  <a:pt x="1514299" y="416843"/>
                </a:lnTo>
                <a:lnTo>
                  <a:pt x="1261439" y="449754"/>
                </a:lnTo>
                <a:lnTo>
                  <a:pt x="1008758" y="483891"/>
                </a:lnTo>
                <a:lnTo>
                  <a:pt x="756265" y="519259"/>
                </a:lnTo>
                <a:lnTo>
                  <a:pt x="503968" y="555866"/>
                </a:lnTo>
                <a:lnTo>
                  <a:pt x="251876" y="593716"/>
                </a:lnTo>
                <a:lnTo>
                  <a:pt x="0" y="632817"/>
                </a:lnTo>
                <a:lnTo>
                  <a:pt x="400012" y="581282"/>
                </a:lnTo>
                <a:lnTo>
                  <a:pt x="800953" y="531469"/>
                </a:lnTo>
                <a:lnTo>
                  <a:pt x="1152489" y="489413"/>
                </a:lnTo>
                <a:lnTo>
                  <a:pt x="1504643" y="448892"/>
                </a:lnTo>
                <a:lnTo>
                  <a:pt x="1806948" y="415458"/>
                </a:lnTo>
                <a:lnTo>
                  <a:pt x="2109648" y="383289"/>
                </a:lnTo>
                <a:lnTo>
                  <a:pt x="2412715" y="352450"/>
                </a:lnTo>
                <a:lnTo>
                  <a:pt x="2716121" y="323004"/>
                </a:lnTo>
                <a:lnTo>
                  <a:pt x="3019840" y="295015"/>
                </a:lnTo>
                <a:lnTo>
                  <a:pt x="3273157" y="272850"/>
                </a:lnTo>
                <a:lnTo>
                  <a:pt x="3526656" y="251777"/>
                </a:lnTo>
                <a:lnTo>
                  <a:pt x="3780321" y="231834"/>
                </a:lnTo>
                <a:lnTo>
                  <a:pt x="4034135" y="213058"/>
                </a:lnTo>
                <a:lnTo>
                  <a:pt x="4288084" y="195486"/>
                </a:lnTo>
                <a:lnTo>
                  <a:pt x="4542150" y="179154"/>
                </a:lnTo>
                <a:lnTo>
                  <a:pt x="4796319" y="164099"/>
                </a:lnTo>
                <a:lnTo>
                  <a:pt x="4999717" y="152999"/>
                </a:lnTo>
                <a:lnTo>
                  <a:pt x="5203161" y="142760"/>
                </a:lnTo>
                <a:lnTo>
                  <a:pt x="5406645" y="133399"/>
                </a:lnTo>
                <a:lnTo>
                  <a:pt x="5610159" y="124936"/>
                </a:lnTo>
                <a:lnTo>
                  <a:pt x="5813696" y="117390"/>
                </a:lnTo>
                <a:lnTo>
                  <a:pt x="6017247" y="110779"/>
                </a:lnTo>
                <a:lnTo>
                  <a:pt x="6220805" y="105123"/>
                </a:lnTo>
                <a:lnTo>
                  <a:pt x="6424360" y="100439"/>
                </a:lnTo>
                <a:lnTo>
                  <a:pt x="6627905" y="96748"/>
                </a:lnTo>
                <a:lnTo>
                  <a:pt x="6831433" y="94068"/>
                </a:lnTo>
                <a:lnTo>
                  <a:pt x="7034933" y="92418"/>
                </a:lnTo>
                <a:lnTo>
                  <a:pt x="7238400" y="91817"/>
                </a:lnTo>
                <a:lnTo>
                  <a:pt x="7441823" y="92283"/>
                </a:lnTo>
                <a:lnTo>
                  <a:pt x="7645196" y="93836"/>
                </a:lnTo>
                <a:lnTo>
                  <a:pt x="7848510" y="96495"/>
                </a:lnTo>
                <a:lnTo>
                  <a:pt x="8000951" y="99225"/>
                </a:lnTo>
                <a:lnTo>
                  <a:pt x="8153352" y="102596"/>
                </a:lnTo>
                <a:lnTo>
                  <a:pt x="8305708" y="106616"/>
                </a:lnTo>
                <a:lnTo>
                  <a:pt x="8458016" y="111291"/>
                </a:lnTo>
                <a:lnTo>
                  <a:pt x="8610272" y="116631"/>
                </a:lnTo>
                <a:lnTo>
                  <a:pt x="8762473" y="122644"/>
                </a:lnTo>
                <a:lnTo>
                  <a:pt x="8914616" y="129336"/>
                </a:lnTo>
                <a:lnTo>
                  <a:pt x="9066697" y="136717"/>
                </a:lnTo>
                <a:lnTo>
                  <a:pt x="9216507" y="145039"/>
                </a:lnTo>
                <a:lnTo>
                  <a:pt x="9367249" y="154075"/>
                </a:lnTo>
                <a:lnTo>
                  <a:pt x="9518698" y="163894"/>
                </a:lnTo>
                <a:lnTo>
                  <a:pt x="9670625" y="174561"/>
                </a:lnTo>
                <a:lnTo>
                  <a:pt x="9822806" y="186145"/>
                </a:lnTo>
                <a:lnTo>
                  <a:pt x="9924287" y="194410"/>
                </a:lnTo>
                <a:lnTo>
                  <a:pt x="10025713" y="203132"/>
                </a:lnTo>
                <a:lnTo>
                  <a:pt x="10127015" y="212332"/>
                </a:lnTo>
                <a:lnTo>
                  <a:pt x="10228127" y="222029"/>
                </a:lnTo>
                <a:lnTo>
                  <a:pt x="10328982" y="232243"/>
                </a:lnTo>
                <a:lnTo>
                  <a:pt x="10429511" y="242994"/>
                </a:lnTo>
                <a:lnTo>
                  <a:pt x="10529649" y="254303"/>
                </a:lnTo>
                <a:lnTo>
                  <a:pt x="10629327" y="266188"/>
                </a:lnTo>
                <a:lnTo>
                  <a:pt x="10829677" y="291335"/>
                </a:lnTo>
                <a:lnTo>
                  <a:pt x="10931535" y="304731"/>
                </a:lnTo>
                <a:lnTo>
                  <a:pt x="11033836" y="318872"/>
                </a:lnTo>
                <a:lnTo>
                  <a:pt x="11136363" y="333773"/>
                </a:lnTo>
                <a:lnTo>
                  <a:pt x="11238899" y="349448"/>
                </a:lnTo>
                <a:lnTo>
                  <a:pt x="11341227" y="365910"/>
                </a:lnTo>
                <a:lnTo>
                  <a:pt x="11392245" y="374441"/>
                </a:lnTo>
                <a:lnTo>
                  <a:pt x="11443130" y="383174"/>
                </a:lnTo>
                <a:lnTo>
                  <a:pt x="11493855" y="392111"/>
                </a:lnTo>
                <a:lnTo>
                  <a:pt x="11544393" y="401254"/>
                </a:lnTo>
                <a:lnTo>
                  <a:pt x="11594716" y="410604"/>
                </a:lnTo>
                <a:lnTo>
                  <a:pt x="11644797" y="420164"/>
                </a:lnTo>
                <a:lnTo>
                  <a:pt x="11827514" y="453336"/>
                </a:lnTo>
                <a:lnTo>
                  <a:pt x="11599081" y="389548"/>
                </a:lnTo>
                <a:lnTo>
                  <a:pt x="11549103" y="378009"/>
                </a:lnTo>
                <a:lnTo>
                  <a:pt x="11498889" y="366670"/>
                </a:lnTo>
                <a:lnTo>
                  <a:pt x="11448468" y="355537"/>
                </a:lnTo>
                <a:lnTo>
                  <a:pt x="11397866" y="344613"/>
                </a:lnTo>
                <a:lnTo>
                  <a:pt x="11347113" y="333903"/>
                </a:lnTo>
                <a:lnTo>
                  <a:pt x="11296234" y="323411"/>
                </a:lnTo>
                <a:lnTo>
                  <a:pt x="11245259" y="313140"/>
                </a:lnTo>
                <a:lnTo>
                  <a:pt x="11194215" y="303095"/>
                </a:lnTo>
                <a:lnTo>
                  <a:pt x="11143129" y="293281"/>
                </a:lnTo>
                <a:lnTo>
                  <a:pt x="11092030" y="283700"/>
                </a:lnTo>
                <a:lnTo>
                  <a:pt x="11040945" y="274358"/>
                </a:lnTo>
                <a:lnTo>
                  <a:pt x="10989901" y="265259"/>
                </a:lnTo>
                <a:lnTo>
                  <a:pt x="10938927" y="256406"/>
                </a:lnTo>
                <a:lnTo>
                  <a:pt x="10888050" y="247803"/>
                </a:lnTo>
                <a:lnTo>
                  <a:pt x="10837298" y="239456"/>
                </a:lnTo>
                <a:lnTo>
                  <a:pt x="10786699" y="231367"/>
                </a:lnTo>
                <a:lnTo>
                  <a:pt x="10686354" y="215648"/>
                </a:lnTo>
                <a:lnTo>
                  <a:pt x="10586250" y="200393"/>
                </a:lnTo>
                <a:lnTo>
                  <a:pt x="10485835" y="185837"/>
                </a:lnTo>
                <a:lnTo>
                  <a:pt x="10385137" y="171959"/>
                </a:lnTo>
                <a:lnTo>
                  <a:pt x="10284186" y="158743"/>
                </a:lnTo>
                <a:lnTo>
                  <a:pt x="10183010" y="146172"/>
                </a:lnTo>
                <a:lnTo>
                  <a:pt x="10081637" y="134227"/>
                </a:lnTo>
                <a:lnTo>
                  <a:pt x="9980098" y="122891"/>
                </a:lnTo>
                <a:lnTo>
                  <a:pt x="9878419" y="112147"/>
                </a:lnTo>
                <a:lnTo>
                  <a:pt x="9776630" y="101976"/>
                </a:lnTo>
                <a:lnTo>
                  <a:pt x="9674760" y="92361"/>
                </a:lnTo>
                <a:lnTo>
                  <a:pt x="9572837" y="83285"/>
                </a:lnTo>
                <a:lnTo>
                  <a:pt x="9470891" y="74729"/>
                </a:lnTo>
                <a:lnTo>
                  <a:pt x="9368949" y="66677"/>
                </a:lnTo>
                <a:lnTo>
                  <a:pt x="9267041" y="59110"/>
                </a:lnTo>
                <a:lnTo>
                  <a:pt x="9165196" y="52011"/>
                </a:lnTo>
                <a:lnTo>
                  <a:pt x="9063441" y="45362"/>
                </a:lnTo>
                <a:lnTo>
                  <a:pt x="8911043" y="36195"/>
                </a:lnTo>
                <a:lnTo>
                  <a:pt x="8759012" y="27941"/>
                </a:lnTo>
                <a:lnTo>
                  <a:pt x="8607444" y="20542"/>
                </a:lnTo>
                <a:lnTo>
                  <a:pt x="8556936" y="18576"/>
                </a:lnTo>
                <a:lnTo>
                  <a:pt x="8455900" y="14959"/>
                </a:lnTo>
                <a:lnTo>
                  <a:pt x="8304302" y="10305"/>
                </a:lnTo>
                <a:lnTo>
                  <a:pt x="8152656" y="6552"/>
                </a:lnTo>
                <a:lnTo>
                  <a:pt x="8000969" y="3673"/>
                </a:lnTo>
                <a:lnTo>
                  <a:pt x="7849247" y="1639"/>
                </a:lnTo>
                <a:lnTo>
                  <a:pt x="7697495" y="424"/>
                </a:lnTo>
                <a:lnTo>
                  <a:pt x="7545721" y="0"/>
                </a:lnTo>
                <a:close/>
              </a:path>
            </a:pathLst>
          </a:custGeom>
          <a:solidFill>
            <a:srgbClr val="FAC6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F4016D82-C969-424A-8E7D-E5FFFD8D61B8}"/>
              </a:ext>
            </a:extLst>
          </p:cNvPr>
          <p:cNvSpPr txBox="1">
            <a:spLocks/>
          </p:cNvSpPr>
          <p:nvPr/>
        </p:nvSpPr>
        <p:spPr>
          <a:xfrm>
            <a:off x="3785256" y="2421892"/>
            <a:ext cx="12534900" cy="342657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4500" b="1" i="0">
                <a:solidFill>
                  <a:srgbClr val="3A345D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20"/>
              </a:spcBef>
            </a:pPr>
            <a:r>
              <a:rPr lang="es-ES" sz="4400" kern="0" dirty="0"/>
              <a:t>DEBATE DE CONTROL POLITICO SALUD 2020-2021 </a:t>
            </a:r>
          </a:p>
          <a:p>
            <a:pPr marL="12700" algn="ctr">
              <a:spcBef>
                <a:spcPts val="120"/>
              </a:spcBef>
            </a:pPr>
            <a:r>
              <a:rPr lang="es-ES" sz="4400" kern="0" dirty="0"/>
              <a:t>COVID -19</a:t>
            </a:r>
          </a:p>
          <a:p>
            <a:pPr marL="12700" algn="ctr">
              <a:spcBef>
                <a:spcPts val="120"/>
              </a:spcBef>
            </a:pPr>
            <a:r>
              <a:rPr lang="es-ES" sz="4400" kern="0" dirty="0"/>
              <a:t>UNA PANDEMIA QUE DEJO MUERTOS Y NUEVOS RICOS DE LA SALUD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5B7713-E104-4689-A440-01B4170CB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INTRODUCCION  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C6235D-2452-4533-9E68-C34E4B467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204" y="2892766"/>
            <a:ext cx="18093690" cy="2073003"/>
          </a:xfrm>
        </p:spPr>
        <p:txBody>
          <a:bodyPr/>
          <a:lstStyle/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MX" sz="2800" b="1" u="sng" dirty="0">
                <a:solidFill>
                  <a:srgbClr val="3A345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EMERGENCIA POR COVID 19</a:t>
            </a:r>
          </a:p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endParaRPr lang="es-MX" sz="2800" b="1" u="sng" dirty="0">
              <a:solidFill>
                <a:srgbClr val="3A345D"/>
              </a:solidFill>
            </a:endParaRPr>
          </a:p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endParaRPr lang="es-CO" sz="2800" dirty="0">
              <a:solidFill>
                <a:srgbClr val="3A345D"/>
              </a:solidFill>
            </a:endParaRPr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D9BF285F-0D2C-40EB-A93B-EDF3AB92DE4D}"/>
              </a:ext>
            </a:extLst>
          </p:cNvPr>
          <p:cNvSpPr/>
          <p:nvPr/>
        </p:nvSpPr>
        <p:spPr>
          <a:xfrm>
            <a:off x="3651250" y="2022169"/>
            <a:ext cx="11830050" cy="633095"/>
          </a:xfrm>
          <a:custGeom>
            <a:avLst/>
            <a:gdLst/>
            <a:ahLst/>
            <a:cxnLst/>
            <a:rect l="l" t="t" r="r" b="b"/>
            <a:pathLst>
              <a:path w="11830050" h="633095">
                <a:moveTo>
                  <a:pt x="7545721" y="0"/>
                </a:moveTo>
                <a:lnTo>
                  <a:pt x="7393930" y="337"/>
                </a:lnTo>
                <a:lnTo>
                  <a:pt x="7242128" y="1410"/>
                </a:lnTo>
                <a:lnTo>
                  <a:pt x="7090323" y="3189"/>
                </a:lnTo>
                <a:lnTo>
                  <a:pt x="6938519" y="5648"/>
                </a:lnTo>
                <a:lnTo>
                  <a:pt x="6786724" y="8758"/>
                </a:lnTo>
                <a:lnTo>
                  <a:pt x="6584353" y="13870"/>
                </a:lnTo>
                <a:lnTo>
                  <a:pt x="6382022" y="20024"/>
                </a:lnTo>
                <a:lnTo>
                  <a:pt x="6179747" y="27156"/>
                </a:lnTo>
                <a:lnTo>
                  <a:pt x="5977541" y="35198"/>
                </a:lnTo>
                <a:lnTo>
                  <a:pt x="5724903" y="46431"/>
                </a:lnTo>
                <a:lnTo>
                  <a:pt x="5472426" y="58857"/>
                </a:lnTo>
                <a:lnTo>
                  <a:pt x="5169706" y="75159"/>
                </a:lnTo>
                <a:lnTo>
                  <a:pt x="5067935" y="81396"/>
                </a:lnTo>
                <a:lnTo>
                  <a:pt x="4813538" y="97783"/>
                </a:lnTo>
                <a:lnTo>
                  <a:pt x="4559192" y="115312"/>
                </a:lnTo>
                <a:lnTo>
                  <a:pt x="4304906" y="133987"/>
                </a:lnTo>
                <a:lnTo>
                  <a:pt x="4050688" y="153815"/>
                </a:lnTo>
                <a:lnTo>
                  <a:pt x="3796548" y="174803"/>
                </a:lnTo>
                <a:lnTo>
                  <a:pt x="3542495" y="196955"/>
                </a:lnTo>
                <a:lnTo>
                  <a:pt x="3288538" y="220278"/>
                </a:lnTo>
                <a:lnTo>
                  <a:pt x="3034686" y="244779"/>
                </a:lnTo>
                <a:lnTo>
                  <a:pt x="2780949" y="270462"/>
                </a:lnTo>
                <a:lnTo>
                  <a:pt x="2527336" y="297335"/>
                </a:lnTo>
                <a:lnTo>
                  <a:pt x="2273855" y="325404"/>
                </a:lnTo>
                <a:lnTo>
                  <a:pt x="2020515" y="354674"/>
                </a:lnTo>
                <a:lnTo>
                  <a:pt x="1767327" y="385152"/>
                </a:lnTo>
                <a:lnTo>
                  <a:pt x="1514299" y="416843"/>
                </a:lnTo>
                <a:lnTo>
                  <a:pt x="1261439" y="449754"/>
                </a:lnTo>
                <a:lnTo>
                  <a:pt x="1008758" y="483891"/>
                </a:lnTo>
                <a:lnTo>
                  <a:pt x="756265" y="519259"/>
                </a:lnTo>
                <a:lnTo>
                  <a:pt x="503968" y="555866"/>
                </a:lnTo>
                <a:lnTo>
                  <a:pt x="251876" y="593716"/>
                </a:lnTo>
                <a:lnTo>
                  <a:pt x="0" y="632817"/>
                </a:lnTo>
                <a:lnTo>
                  <a:pt x="400012" y="581282"/>
                </a:lnTo>
                <a:lnTo>
                  <a:pt x="800953" y="531469"/>
                </a:lnTo>
                <a:lnTo>
                  <a:pt x="1152489" y="489413"/>
                </a:lnTo>
                <a:lnTo>
                  <a:pt x="1504643" y="448892"/>
                </a:lnTo>
                <a:lnTo>
                  <a:pt x="1806948" y="415458"/>
                </a:lnTo>
                <a:lnTo>
                  <a:pt x="2109648" y="383289"/>
                </a:lnTo>
                <a:lnTo>
                  <a:pt x="2412715" y="352450"/>
                </a:lnTo>
                <a:lnTo>
                  <a:pt x="2716121" y="323004"/>
                </a:lnTo>
                <a:lnTo>
                  <a:pt x="3019840" y="295015"/>
                </a:lnTo>
                <a:lnTo>
                  <a:pt x="3273157" y="272850"/>
                </a:lnTo>
                <a:lnTo>
                  <a:pt x="3526656" y="251777"/>
                </a:lnTo>
                <a:lnTo>
                  <a:pt x="3780321" y="231834"/>
                </a:lnTo>
                <a:lnTo>
                  <a:pt x="4034135" y="213058"/>
                </a:lnTo>
                <a:lnTo>
                  <a:pt x="4288084" y="195486"/>
                </a:lnTo>
                <a:lnTo>
                  <a:pt x="4542150" y="179154"/>
                </a:lnTo>
                <a:lnTo>
                  <a:pt x="4796319" y="164099"/>
                </a:lnTo>
                <a:lnTo>
                  <a:pt x="4999717" y="152999"/>
                </a:lnTo>
                <a:lnTo>
                  <a:pt x="5203161" y="142760"/>
                </a:lnTo>
                <a:lnTo>
                  <a:pt x="5406645" y="133399"/>
                </a:lnTo>
                <a:lnTo>
                  <a:pt x="5610159" y="124936"/>
                </a:lnTo>
                <a:lnTo>
                  <a:pt x="5813696" y="117390"/>
                </a:lnTo>
                <a:lnTo>
                  <a:pt x="6017247" y="110779"/>
                </a:lnTo>
                <a:lnTo>
                  <a:pt x="6220805" y="105123"/>
                </a:lnTo>
                <a:lnTo>
                  <a:pt x="6424360" y="100439"/>
                </a:lnTo>
                <a:lnTo>
                  <a:pt x="6627905" y="96748"/>
                </a:lnTo>
                <a:lnTo>
                  <a:pt x="6831433" y="94068"/>
                </a:lnTo>
                <a:lnTo>
                  <a:pt x="7034933" y="92418"/>
                </a:lnTo>
                <a:lnTo>
                  <a:pt x="7238400" y="91817"/>
                </a:lnTo>
                <a:lnTo>
                  <a:pt x="7441823" y="92283"/>
                </a:lnTo>
                <a:lnTo>
                  <a:pt x="7645196" y="93836"/>
                </a:lnTo>
                <a:lnTo>
                  <a:pt x="7848510" y="96495"/>
                </a:lnTo>
                <a:lnTo>
                  <a:pt x="8000951" y="99225"/>
                </a:lnTo>
                <a:lnTo>
                  <a:pt x="8153352" y="102596"/>
                </a:lnTo>
                <a:lnTo>
                  <a:pt x="8305708" y="106616"/>
                </a:lnTo>
                <a:lnTo>
                  <a:pt x="8458016" y="111291"/>
                </a:lnTo>
                <a:lnTo>
                  <a:pt x="8610272" y="116631"/>
                </a:lnTo>
                <a:lnTo>
                  <a:pt x="8762473" y="122644"/>
                </a:lnTo>
                <a:lnTo>
                  <a:pt x="8914616" y="129336"/>
                </a:lnTo>
                <a:lnTo>
                  <a:pt x="9066697" y="136717"/>
                </a:lnTo>
                <a:lnTo>
                  <a:pt x="9216507" y="145039"/>
                </a:lnTo>
                <a:lnTo>
                  <a:pt x="9367249" y="154075"/>
                </a:lnTo>
                <a:lnTo>
                  <a:pt x="9518698" y="163894"/>
                </a:lnTo>
                <a:lnTo>
                  <a:pt x="9670625" y="174561"/>
                </a:lnTo>
                <a:lnTo>
                  <a:pt x="9822806" y="186145"/>
                </a:lnTo>
                <a:lnTo>
                  <a:pt x="9924287" y="194410"/>
                </a:lnTo>
                <a:lnTo>
                  <a:pt x="10025713" y="203132"/>
                </a:lnTo>
                <a:lnTo>
                  <a:pt x="10127015" y="212332"/>
                </a:lnTo>
                <a:lnTo>
                  <a:pt x="10228127" y="222029"/>
                </a:lnTo>
                <a:lnTo>
                  <a:pt x="10328982" y="232243"/>
                </a:lnTo>
                <a:lnTo>
                  <a:pt x="10429511" y="242994"/>
                </a:lnTo>
                <a:lnTo>
                  <a:pt x="10529649" y="254303"/>
                </a:lnTo>
                <a:lnTo>
                  <a:pt x="10629327" y="266188"/>
                </a:lnTo>
                <a:lnTo>
                  <a:pt x="10829677" y="291335"/>
                </a:lnTo>
                <a:lnTo>
                  <a:pt x="10931535" y="304731"/>
                </a:lnTo>
                <a:lnTo>
                  <a:pt x="11033836" y="318872"/>
                </a:lnTo>
                <a:lnTo>
                  <a:pt x="11136363" y="333773"/>
                </a:lnTo>
                <a:lnTo>
                  <a:pt x="11238899" y="349448"/>
                </a:lnTo>
                <a:lnTo>
                  <a:pt x="11341227" y="365910"/>
                </a:lnTo>
                <a:lnTo>
                  <a:pt x="11392245" y="374441"/>
                </a:lnTo>
                <a:lnTo>
                  <a:pt x="11443130" y="383174"/>
                </a:lnTo>
                <a:lnTo>
                  <a:pt x="11493855" y="392111"/>
                </a:lnTo>
                <a:lnTo>
                  <a:pt x="11544393" y="401254"/>
                </a:lnTo>
                <a:lnTo>
                  <a:pt x="11594716" y="410604"/>
                </a:lnTo>
                <a:lnTo>
                  <a:pt x="11644797" y="420164"/>
                </a:lnTo>
                <a:lnTo>
                  <a:pt x="11827514" y="453336"/>
                </a:lnTo>
                <a:lnTo>
                  <a:pt x="11599081" y="389548"/>
                </a:lnTo>
                <a:lnTo>
                  <a:pt x="11549103" y="378009"/>
                </a:lnTo>
                <a:lnTo>
                  <a:pt x="11498889" y="366670"/>
                </a:lnTo>
                <a:lnTo>
                  <a:pt x="11448468" y="355537"/>
                </a:lnTo>
                <a:lnTo>
                  <a:pt x="11397866" y="344613"/>
                </a:lnTo>
                <a:lnTo>
                  <a:pt x="11347113" y="333903"/>
                </a:lnTo>
                <a:lnTo>
                  <a:pt x="11296234" y="323411"/>
                </a:lnTo>
                <a:lnTo>
                  <a:pt x="11245259" y="313140"/>
                </a:lnTo>
                <a:lnTo>
                  <a:pt x="11194215" y="303095"/>
                </a:lnTo>
                <a:lnTo>
                  <a:pt x="11143129" y="293281"/>
                </a:lnTo>
                <a:lnTo>
                  <a:pt x="11092030" y="283700"/>
                </a:lnTo>
                <a:lnTo>
                  <a:pt x="11040945" y="274358"/>
                </a:lnTo>
                <a:lnTo>
                  <a:pt x="10989901" y="265259"/>
                </a:lnTo>
                <a:lnTo>
                  <a:pt x="10938927" y="256406"/>
                </a:lnTo>
                <a:lnTo>
                  <a:pt x="10888050" y="247803"/>
                </a:lnTo>
                <a:lnTo>
                  <a:pt x="10837298" y="239456"/>
                </a:lnTo>
                <a:lnTo>
                  <a:pt x="10786699" y="231367"/>
                </a:lnTo>
                <a:lnTo>
                  <a:pt x="10686354" y="215648"/>
                </a:lnTo>
                <a:lnTo>
                  <a:pt x="10586250" y="200393"/>
                </a:lnTo>
                <a:lnTo>
                  <a:pt x="10485835" y="185837"/>
                </a:lnTo>
                <a:lnTo>
                  <a:pt x="10385137" y="171959"/>
                </a:lnTo>
                <a:lnTo>
                  <a:pt x="10284186" y="158743"/>
                </a:lnTo>
                <a:lnTo>
                  <a:pt x="10183010" y="146172"/>
                </a:lnTo>
                <a:lnTo>
                  <a:pt x="10081637" y="134227"/>
                </a:lnTo>
                <a:lnTo>
                  <a:pt x="9980098" y="122891"/>
                </a:lnTo>
                <a:lnTo>
                  <a:pt x="9878419" y="112147"/>
                </a:lnTo>
                <a:lnTo>
                  <a:pt x="9776630" y="101976"/>
                </a:lnTo>
                <a:lnTo>
                  <a:pt x="9674760" y="92361"/>
                </a:lnTo>
                <a:lnTo>
                  <a:pt x="9572837" y="83285"/>
                </a:lnTo>
                <a:lnTo>
                  <a:pt x="9470891" y="74729"/>
                </a:lnTo>
                <a:lnTo>
                  <a:pt x="9368949" y="66677"/>
                </a:lnTo>
                <a:lnTo>
                  <a:pt x="9267041" y="59110"/>
                </a:lnTo>
                <a:lnTo>
                  <a:pt x="9165196" y="52011"/>
                </a:lnTo>
                <a:lnTo>
                  <a:pt x="9063441" y="45362"/>
                </a:lnTo>
                <a:lnTo>
                  <a:pt x="8911043" y="36195"/>
                </a:lnTo>
                <a:lnTo>
                  <a:pt x="8759012" y="27941"/>
                </a:lnTo>
                <a:lnTo>
                  <a:pt x="8607444" y="20542"/>
                </a:lnTo>
                <a:lnTo>
                  <a:pt x="8556936" y="18576"/>
                </a:lnTo>
                <a:lnTo>
                  <a:pt x="8455900" y="14959"/>
                </a:lnTo>
                <a:lnTo>
                  <a:pt x="8304302" y="10305"/>
                </a:lnTo>
                <a:lnTo>
                  <a:pt x="8152656" y="6552"/>
                </a:lnTo>
                <a:lnTo>
                  <a:pt x="8000969" y="3673"/>
                </a:lnTo>
                <a:lnTo>
                  <a:pt x="7849247" y="1639"/>
                </a:lnTo>
                <a:lnTo>
                  <a:pt x="7697495" y="424"/>
                </a:lnTo>
                <a:lnTo>
                  <a:pt x="7545721" y="0"/>
                </a:lnTo>
                <a:close/>
              </a:path>
            </a:pathLst>
          </a:custGeom>
          <a:solidFill>
            <a:srgbClr val="FAC60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7">
            <a:extLst>
              <a:ext uri="{FF2B5EF4-FFF2-40B4-BE49-F238E27FC236}">
                <a16:creationId xmlns:a16="http://schemas.microsoft.com/office/drawing/2014/main" id="{8BD64194-9D51-4C13-9B4B-5E6D0054DABC}"/>
              </a:ext>
            </a:extLst>
          </p:cNvPr>
          <p:cNvGrpSpPr/>
          <p:nvPr/>
        </p:nvGrpSpPr>
        <p:grpSpPr>
          <a:xfrm>
            <a:off x="6989490" y="9573349"/>
            <a:ext cx="8286115" cy="1089025"/>
            <a:chOff x="8554713" y="9612272"/>
            <a:chExt cx="8286115" cy="1089025"/>
          </a:xfrm>
        </p:grpSpPr>
        <p:pic>
          <p:nvPicPr>
            <p:cNvPr id="6" name="object 8">
              <a:extLst>
                <a:ext uri="{FF2B5EF4-FFF2-40B4-BE49-F238E27FC236}">
                  <a16:creationId xmlns:a16="http://schemas.microsoft.com/office/drawing/2014/main" id="{607C197F-279D-4B20-AE41-2F9077E6218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4713" y="9612272"/>
              <a:ext cx="2984202" cy="1088767"/>
            </a:xfrm>
            <a:prstGeom prst="rect">
              <a:avLst/>
            </a:prstGeom>
          </p:spPr>
        </p:pic>
        <p:sp>
          <p:nvSpPr>
            <p:cNvPr id="7" name="object 9">
              <a:extLst>
                <a:ext uri="{FF2B5EF4-FFF2-40B4-BE49-F238E27FC236}">
                  <a16:creationId xmlns:a16="http://schemas.microsoft.com/office/drawing/2014/main" id="{0B61B569-8DC6-4977-B479-59C68CE4E02F}"/>
                </a:ext>
              </a:extLst>
            </p:cNvPr>
            <p:cNvSpPr/>
            <p:nvPr/>
          </p:nvSpPr>
          <p:spPr>
            <a:xfrm>
              <a:off x="15767886" y="9628722"/>
              <a:ext cx="1073150" cy="1073150"/>
            </a:xfrm>
            <a:custGeom>
              <a:avLst/>
              <a:gdLst/>
              <a:ahLst/>
              <a:cxnLst/>
              <a:rect l="l" t="t" r="r" b="b"/>
              <a:pathLst>
                <a:path w="1073150" h="1073150">
                  <a:moveTo>
                    <a:pt x="1072522" y="0"/>
                  </a:moveTo>
                  <a:lnTo>
                    <a:pt x="0" y="0"/>
                  </a:lnTo>
                  <a:lnTo>
                    <a:pt x="0" y="1072522"/>
                  </a:lnTo>
                  <a:lnTo>
                    <a:pt x="1072522" y="1072522"/>
                  </a:lnTo>
                  <a:lnTo>
                    <a:pt x="10725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3BF1005D-4393-4A06-A789-3835ECF6439D}"/>
              </a:ext>
            </a:extLst>
          </p:cNvPr>
          <p:cNvSpPr/>
          <p:nvPr/>
        </p:nvSpPr>
        <p:spPr>
          <a:xfrm flipH="1">
            <a:off x="9671050" y="3368674"/>
            <a:ext cx="599282" cy="3245199"/>
          </a:xfrm>
          <a:prstGeom prst="downArrow">
            <a:avLst>
              <a:gd name="adj1" fmla="val 18385"/>
              <a:gd name="adj2" fmla="val 855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5BDA7F6-61A7-4342-9EBD-24895B5B3B0E}"/>
              </a:ext>
            </a:extLst>
          </p:cNvPr>
          <p:cNvSpPr txBox="1"/>
          <p:nvPr/>
        </p:nvSpPr>
        <p:spPr>
          <a:xfrm>
            <a:off x="10213576" y="3667657"/>
            <a:ext cx="393233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Resolución 385 /2020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12/03/2020</a:t>
            </a:r>
          </a:p>
          <a:p>
            <a:endParaRPr lang="es-MX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Decreto 637/2020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16/03/2020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1FD40ED-8959-4132-BCF7-F699A68C4B5B}"/>
              </a:ext>
            </a:extLst>
          </p:cNvPr>
          <p:cNvSpPr txBox="1"/>
          <p:nvPr/>
        </p:nvSpPr>
        <p:spPr>
          <a:xfrm>
            <a:off x="603250" y="3216275"/>
            <a:ext cx="60198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  <a:p>
            <a:endParaRPr lang="es-CO" dirty="0"/>
          </a:p>
          <a:p>
            <a:endParaRPr lang="es-CO" dirty="0"/>
          </a:p>
          <a:p>
            <a:endParaRPr lang="es-CO" dirty="0"/>
          </a:p>
          <a:p>
            <a:pPr algn="ctr"/>
            <a:r>
              <a:rPr lang="es-CO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Médicos y paramédicos</a:t>
            </a:r>
          </a:p>
          <a:p>
            <a:pPr algn="ctr"/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CO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Quienes fueron héroes de la patria </a:t>
            </a:r>
          </a:p>
        </p:txBody>
      </p:sp>
      <p:pic>
        <p:nvPicPr>
          <p:cNvPr id="1026" name="Picture 2" descr="Iconos de médicos, enfermeras y paramédicos. Grupo de personal médico.  Equipo del hospital. Banner de medicina | Vector Premium">
            <a:extLst>
              <a:ext uri="{FF2B5EF4-FFF2-40B4-BE49-F238E27FC236}">
                <a16:creationId xmlns:a16="http://schemas.microsoft.com/office/drawing/2014/main" id="{4A63F116-91BA-4125-B4A2-5046FA918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5654675"/>
            <a:ext cx="596265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lecha: a la izquierda y arriba 11">
            <a:extLst>
              <a:ext uri="{FF2B5EF4-FFF2-40B4-BE49-F238E27FC236}">
                <a16:creationId xmlns:a16="http://schemas.microsoft.com/office/drawing/2014/main" id="{8C36A5E6-E887-40D9-8392-6BBC1A742738}"/>
              </a:ext>
            </a:extLst>
          </p:cNvPr>
          <p:cNvSpPr/>
          <p:nvPr/>
        </p:nvSpPr>
        <p:spPr>
          <a:xfrm flipH="1" flipV="1">
            <a:off x="2854568" y="2892765"/>
            <a:ext cx="3768481" cy="1255453"/>
          </a:xfrm>
          <a:prstGeom prst="leftUpArrow">
            <a:avLst>
              <a:gd name="adj1" fmla="val 17530"/>
              <a:gd name="adj2" fmla="val 24066"/>
              <a:gd name="adj3" fmla="val 156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Flecha: a la izquierda y arriba 13">
            <a:extLst>
              <a:ext uri="{FF2B5EF4-FFF2-40B4-BE49-F238E27FC236}">
                <a16:creationId xmlns:a16="http://schemas.microsoft.com/office/drawing/2014/main" id="{9633031A-A7C8-4EF7-87B0-FC16CCE008EA}"/>
              </a:ext>
            </a:extLst>
          </p:cNvPr>
          <p:cNvSpPr/>
          <p:nvPr/>
        </p:nvSpPr>
        <p:spPr>
          <a:xfrm flipV="1">
            <a:off x="14506332" y="2713765"/>
            <a:ext cx="2743200" cy="1613452"/>
          </a:xfrm>
          <a:prstGeom prst="leftUpArrow">
            <a:avLst>
              <a:gd name="adj1" fmla="val 11717"/>
              <a:gd name="adj2" fmla="val 24066"/>
              <a:gd name="adj3" fmla="val 156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5AAB20F-D45D-4796-B67F-9C552DC74FC3}"/>
              </a:ext>
            </a:extLst>
          </p:cNvPr>
          <p:cNvSpPr txBox="1"/>
          <p:nvPr/>
        </p:nvSpPr>
        <p:spPr>
          <a:xfrm>
            <a:off x="13609422" y="4691723"/>
            <a:ext cx="634716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419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419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ice mucho y dice mal de aquellas personas que usaron el COVID-19 para llenar sus bolsillos, de aquellos que no tuvieron ningún reparo en saquear al Estado cuando ni siquiera sabían si ellos mismos iban a sobrevivir la pandemia</a:t>
            </a: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32" name="Picture 8" descr="$7 billones ha perdido el sistema de salud por culpa de la corrupción -  CONSULTORSALUD">
            <a:extLst>
              <a:ext uri="{FF2B5EF4-FFF2-40B4-BE49-F238E27FC236}">
                <a16:creationId xmlns:a16="http://schemas.microsoft.com/office/drawing/2014/main" id="{2E2012B2-A481-4306-B72F-CA278F02C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8155" y="7713383"/>
            <a:ext cx="6217086" cy="310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659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E5739F70-8964-48E8-9650-49D919441714}"/>
              </a:ext>
            </a:extLst>
          </p:cNvPr>
          <p:cNvSpPr/>
          <p:nvPr/>
        </p:nvSpPr>
        <p:spPr>
          <a:xfrm>
            <a:off x="10456690" y="6171219"/>
            <a:ext cx="5943601" cy="27865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0C46D050-4639-4961-9754-374A01FDBD20}"/>
              </a:ext>
            </a:extLst>
          </p:cNvPr>
          <p:cNvSpPr/>
          <p:nvPr/>
        </p:nvSpPr>
        <p:spPr>
          <a:xfrm>
            <a:off x="11666798" y="4588487"/>
            <a:ext cx="4191000" cy="14280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66B2A3B8-2E85-4D73-B7FE-EDBF5708C1D6}"/>
              </a:ext>
            </a:extLst>
          </p:cNvPr>
          <p:cNvSpPr/>
          <p:nvPr/>
        </p:nvSpPr>
        <p:spPr>
          <a:xfrm>
            <a:off x="2067190" y="6825893"/>
            <a:ext cx="5114925" cy="10755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014BFE4A-7DEE-4382-AAF6-FEA7FB6E4E55}"/>
              </a:ext>
            </a:extLst>
          </p:cNvPr>
          <p:cNvSpPr/>
          <p:nvPr/>
        </p:nvSpPr>
        <p:spPr>
          <a:xfrm>
            <a:off x="5022899" y="4586045"/>
            <a:ext cx="4191000" cy="14280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CB023003-5DF2-49AA-8A41-01041071CCA0}"/>
              </a:ext>
            </a:extLst>
          </p:cNvPr>
          <p:cNvSpPr/>
          <p:nvPr/>
        </p:nvSpPr>
        <p:spPr>
          <a:xfrm>
            <a:off x="588962" y="4542973"/>
            <a:ext cx="4191000" cy="14280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DCEB684-E316-4044-844B-CBC9E8A2F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563" y="1289380"/>
            <a:ext cx="6088973" cy="1384995"/>
          </a:xfrm>
        </p:spPr>
        <p:txBody>
          <a:bodyPr/>
          <a:lstStyle/>
          <a:p>
            <a:pPr algn="ctr"/>
            <a:r>
              <a:rPr lang="es-MX" dirty="0"/>
              <a:t>SISTEMA DE SALUD COLOMBIANO 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696C5A0-4429-4A9D-A0D1-F2A1CFA6900F}"/>
              </a:ext>
            </a:extLst>
          </p:cNvPr>
          <p:cNvSpPr txBox="1"/>
          <p:nvPr/>
        </p:nvSpPr>
        <p:spPr>
          <a:xfrm>
            <a:off x="7256685" y="2931656"/>
            <a:ext cx="735505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u="sng" dirty="0">
                <a:solidFill>
                  <a:srgbClr val="3A345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sistema de salud se dividen en</a:t>
            </a:r>
            <a:r>
              <a:rPr lang="es-MX" sz="2800" b="1" dirty="0">
                <a:solidFill>
                  <a:srgbClr val="3A345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endParaRPr lang="es-MX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es-MX" dirty="0"/>
          </a:p>
          <a:p>
            <a:endParaRPr lang="es-MX" dirty="0"/>
          </a:p>
          <a:p>
            <a:endParaRPr lang="es-CO" dirty="0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AEAF6D29-F0D0-4489-861E-A8206413C51B}"/>
              </a:ext>
            </a:extLst>
          </p:cNvPr>
          <p:cNvSpPr/>
          <p:nvPr/>
        </p:nvSpPr>
        <p:spPr>
          <a:xfrm>
            <a:off x="3422650" y="2576791"/>
            <a:ext cx="11830050" cy="633095"/>
          </a:xfrm>
          <a:custGeom>
            <a:avLst/>
            <a:gdLst/>
            <a:ahLst/>
            <a:cxnLst/>
            <a:rect l="l" t="t" r="r" b="b"/>
            <a:pathLst>
              <a:path w="11830050" h="633095">
                <a:moveTo>
                  <a:pt x="7545721" y="0"/>
                </a:moveTo>
                <a:lnTo>
                  <a:pt x="7393930" y="337"/>
                </a:lnTo>
                <a:lnTo>
                  <a:pt x="7242128" y="1410"/>
                </a:lnTo>
                <a:lnTo>
                  <a:pt x="7090323" y="3189"/>
                </a:lnTo>
                <a:lnTo>
                  <a:pt x="6938519" y="5648"/>
                </a:lnTo>
                <a:lnTo>
                  <a:pt x="6786724" y="8758"/>
                </a:lnTo>
                <a:lnTo>
                  <a:pt x="6584353" y="13870"/>
                </a:lnTo>
                <a:lnTo>
                  <a:pt x="6382022" y="20024"/>
                </a:lnTo>
                <a:lnTo>
                  <a:pt x="6179747" y="27156"/>
                </a:lnTo>
                <a:lnTo>
                  <a:pt x="5977541" y="35198"/>
                </a:lnTo>
                <a:lnTo>
                  <a:pt x="5724903" y="46431"/>
                </a:lnTo>
                <a:lnTo>
                  <a:pt x="5472426" y="58857"/>
                </a:lnTo>
                <a:lnTo>
                  <a:pt x="5169706" y="75159"/>
                </a:lnTo>
                <a:lnTo>
                  <a:pt x="5067935" y="81396"/>
                </a:lnTo>
                <a:lnTo>
                  <a:pt x="4813538" y="97783"/>
                </a:lnTo>
                <a:lnTo>
                  <a:pt x="4559192" y="115312"/>
                </a:lnTo>
                <a:lnTo>
                  <a:pt x="4304906" y="133987"/>
                </a:lnTo>
                <a:lnTo>
                  <a:pt x="4050688" y="153815"/>
                </a:lnTo>
                <a:lnTo>
                  <a:pt x="3796548" y="174803"/>
                </a:lnTo>
                <a:lnTo>
                  <a:pt x="3542495" y="196955"/>
                </a:lnTo>
                <a:lnTo>
                  <a:pt x="3288538" y="220278"/>
                </a:lnTo>
                <a:lnTo>
                  <a:pt x="3034686" y="244779"/>
                </a:lnTo>
                <a:lnTo>
                  <a:pt x="2780949" y="270462"/>
                </a:lnTo>
                <a:lnTo>
                  <a:pt x="2527336" y="297335"/>
                </a:lnTo>
                <a:lnTo>
                  <a:pt x="2273855" y="325404"/>
                </a:lnTo>
                <a:lnTo>
                  <a:pt x="2020515" y="354674"/>
                </a:lnTo>
                <a:lnTo>
                  <a:pt x="1767327" y="385152"/>
                </a:lnTo>
                <a:lnTo>
                  <a:pt x="1514299" y="416843"/>
                </a:lnTo>
                <a:lnTo>
                  <a:pt x="1261439" y="449754"/>
                </a:lnTo>
                <a:lnTo>
                  <a:pt x="1008758" y="483891"/>
                </a:lnTo>
                <a:lnTo>
                  <a:pt x="756265" y="519259"/>
                </a:lnTo>
                <a:lnTo>
                  <a:pt x="503968" y="555866"/>
                </a:lnTo>
                <a:lnTo>
                  <a:pt x="251876" y="593716"/>
                </a:lnTo>
                <a:lnTo>
                  <a:pt x="0" y="632817"/>
                </a:lnTo>
                <a:lnTo>
                  <a:pt x="400012" y="581282"/>
                </a:lnTo>
                <a:lnTo>
                  <a:pt x="800953" y="531469"/>
                </a:lnTo>
                <a:lnTo>
                  <a:pt x="1152489" y="489413"/>
                </a:lnTo>
                <a:lnTo>
                  <a:pt x="1504643" y="448892"/>
                </a:lnTo>
                <a:lnTo>
                  <a:pt x="1806948" y="415458"/>
                </a:lnTo>
                <a:lnTo>
                  <a:pt x="2109648" y="383289"/>
                </a:lnTo>
                <a:lnTo>
                  <a:pt x="2412715" y="352450"/>
                </a:lnTo>
                <a:lnTo>
                  <a:pt x="2716121" y="323004"/>
                </a:lnTo>
                <a:lnTo>
                  <a:pt x="3019840" y="295015"/>
                </a:lnTo>
                <a:lnTo>
                  <a:pt x="3273157" y="272850"/>
                </a:lnTo>
                <a:lnTo>
                  <a:pt x="3526656" y="251777"/>
                </a:lnTo>
                <a:lnTo>
                  <a:pt x="3780321" y="231834"/>
                </a:lnTo>
                <a:lnTo>
                  <a:pt x="4034135" y="213058"/>
                </a:lnTo>
                <a:lnTo>
                  <a:pt x="4288084" y="195486"/>
                </a:lnTo>
                <a:lnTo>
                  <a:pt x="4542150" y="179154"/>
                </a:lnTo>
                <a:lnTo>
                  <a:pt x="4796319" y="164099"/>
                </a:lnTo>
                <a:lnTo>
                  <a:pt x="4999717" y="152999"/>
                </a:lnTo>
                <a:lnTo>
                  <a:pt x="5203161" y="142760"/>
                </a:lnTo>
                <a:lnTo>
                  <a:pt x="5406645" y="133399"/>
                </a:lnTo>
                <a:lnTo>
                  <a:pt x="5610159" y="124936"/>
                </a:lnTo>
                <a:lnTo>
                  <a:pt x="5813696" y="117390"/>
                </a:lnTo>
                <a:lnTo>
                  <a:pt x="6017247" y="110779"/>
                </a:lnTo>
                <a:lnTo>
                  <a:pt x="6220805" y="105123"/>
                </a:lnTo>
                <a:lnTo>
                  <a:pt x="6424360" y="100439"/>
                </a:lnTo>
                <a:lnTo>
                  <a:pt x="6627905" y="96748"/>
                </a:lnTo>
                <a:lnTo>
                  <a:pt x="6831433" y="94068"/>
                </a:lnTo>
                <a:lnTo>
                  <a:pt x="7034933" y="92418"/>
                </a:lnTo>
                <a:lnTo>
                  <a:pt x="7238400" y="91817"/>
                </a:lnTo>
                <a:lnTo>
                  <a:pt x="7441823" y="92283"/>
                </a:lnTo>
                <a:lnTo>
                  <a:pt x="7645196" y="93836"/>
                </a:lnTo>
                <a:lnTo>
                  <a:pt x="7848510" y="96495"/>
                </a:lnTo>
                <a:lnTo>
                  <a:pt x="8000951" y="99225"/>
                </a:lnTo>
                <a:lnTo>
                  <a:pt x="8153352" y="102596"/>
                </a:lnTo>
                <a:lnTo>
                  <a:pt x="8305708" y="106616"/>
                </a:lnTo>
                <a:lnTo>
                  <a:pt x="8458016" y="111291"/>
                </a:lnTo>
                <a:lnTo>
                  <a:pt x="8610272" y="116631"/>
                </a:lnTo>
                <a:lnTo>
                  <a:pt x="8762473" y="122644"/>
                </a:lnTo>
                <a:lnTo>
                  <a:pt x="8914616" y="129336"/>
                </a:lnTo>
                <a:lnTo>
                  <a:pt x="9066697" y="136717"/>
                </a:lnTo>
                <a:lnTo>
                  <a:pt x="9216507" y="145039"/>
                </a:lnTo>
                <a:lnTo>
                  <a:pt x="9367249" y="154075"/>
                </a:lnTo>
                <a:lnTo>
                  <a:pt x="9518698" y="163894"/>
                </a:lnTo>
                <a:lnTo>
                  <a:pt x="9670625" y="174561"/>
                </a:lnTo>
                <a:lnTo>
                  <a:pt x="9822806" y="186145"/>
                </a:lnTo>
                <a:lnTo>
                  <a:pt x="9924287" y="194410"/>
                </a:lnTo>
                <a:lnTo>
                  <a:pt x="10025713" y="203132"/>
                </a:lnTo>
                <a:lnTo>
                  <a:pt x="10127015" y="212332"/>
                </a:lnTo>
                <a:lnTo>
                  <a:pt x="10228127" y="222029"/>
                </a:lnTo>
                <a:lnTo>
                  <a:pt x="10328982" y="232243"/>
                </a:lnTo>
                <a:lnTo>
                  <a:pt x="10429511" y="242994"/>
                </a:lnTo>
                <a:lnTo>
                  <a:pt x="10529649" y="254303"/>
                </a:lnTo>
                <a:lnTo>
                  <a:pt x="10629327" y="266188"/>
                </a:lnTo>
                <a:lnTo>
                  <a:pt x="10829677" y="291335"/>
                </a:lnTo>
                <a:lnTo>
                  <a:pt x="10931535" y="304731"/>
                </a:lnTo>
                <a:lnTo>
                  <a:pt x="11033836" y="318872"/>
                </a:lnTo>
                <a:lnTo>
                  <a:pt x="11136363" y="333773"/>
                </a:lnTo>
                <a:lnTo>
                  <a:pt x="11238899" y="349448"/>
                </a:lnTo>
                <a:lnTo>
                  <a:pt x="11341227" y="365910"/>
                </a:lnTo>
                <a:lnTo>
                  <a:pt x="11392245" y="374441"/>
                </a:lnTo>
                <a:lnTo>
                  <a:pt x="11443130" y="383174"/>
                </a:lnTo>
                <a:lnTo>
                  <a:pt x="11493855" y="392111"/>
                </a:lnTo>
                <a:lnTo>
                  <a:pt x="11544393" y="401254"/>
                </a:lnTo>
                <a:lnTo>
                  <a:pt x="11594716" y="410604"/>
                </a:lnTo>
                <a:lnTo>
                  <a:pt x="11644797" y="420164"/>
                </a:lnTo>
                <a:lnTo>
                  <a:pt x="11827514" y="453336"/>
                </a:lnTo>
                <a:lnTo>
                  <a:pt x="11599081" y="389548"/>
                </a:lnTo>
                <a:lnTo>
                  <a:pt x="11549103" y="378009"/>
                </a:lnTo>
                <a:lnTo>
                  <a:pt x="11498889" y="366670"/>
                </a:lnTo>
                <a:lnTo>
                  <a:pt x="11448468" y="355537"/>
                </a:lnTo>
                <a:lnTo>
                  <a:pt x="11397866" y="344613"/>
                </a:lnTo>
                <a:lnTo>
                  <a:pt x="11347113" y="333903"/>
                </a:lnTo>
                <a:lnTo>
                  <a:pt x="11296234" y="323411"/>
                </a:lnTo>
                <a:lnTo>
                  <a:pt x="11245259" y="313140"/>
                </a:lnTo>
                <a:lnTo>
                  <a:pt x="11194215" y="303095"/>
                </a:lnTo>
                <a:lnTo>
                  <a:pt x="11143129" y="293281"/>
                </a:lnTo>
                <a:lnTo>
                  <a:pt x="11092030" y="283700"/>
                </a:lnTo>
                <a:lnTo>
                  <a:pt x="11040945" y="274358"/>
                </a:lnTo>
                <a:lnTo>
                  <a:pt x="10989901" y="265259"/>
                </a:lnTo>
                <a:lnTo>
                  <a:pt x="10938927" y="256406"/>
                </a:lnTo>
                <a:lnTo>
                  <a:pt x="10888050" y="247803"/>
                </a:lnTo>
                <a:lnTo>
                  <a:pt x="10837298" y="239456"/>
                </a:lnTo>
                <a:lnTo>
                  <a:pt x="10786699" y="231367"/>
                </a:lnTo>
                <a:lnTo>
                  <a:pt x="10686354" y="215648"/>
                </a:lnTo>
                <a:lnTo>
                  <a:pt x="10586250" y="200393"/>
                </a:lnTo>
                <a:lnTo>
                  <a:pt x="10485835" y="185837"/>
                </a:lnTo>
                <a:lnTo>
                  <a:pt x="10385137" y="171959"/>
                </a:lnTo>
                <a:lnTo>
                  <a:pt x="10284186" y="158743"/>
                </a:lnTo>
                <a:lnTo>
                  <a:pt x="10183010" y="146172"/>
                </a:lnTo>
                <a:lnTo>
                  <a:pt x="10081637" y="134227"/>
                </a:lnTo>
                <a:lnTo>
                  <a:pt x="9980098" y="122891"/>
                </a:lnTo>
                <a:lnTo>
                  <a:pt x="9878419" y="112147"/>
                </a:lnTo>
                <a:lnTo>
                  <a:pt x="9776630" y="101976"/>
                </a:lnTo>
                <a:lnTo>
                  <a:pt x="9674760" y="92361"/>
                </a:lnTo>
                <a:lnTo>
                  <a:pt x="9572837" y="83285"/>
                </a:lnTo>
                <a:lnTo>
                  <a:pt x="9470891" y="74729"/>
                </a:lnTo>
                <a:lnTo>
                  <a:pt x="9368949" y="66677"/>
                </a:lnTo>
                <a:lnTo>
                  <a:pt x="9267041" y="59110"/>
                </a:lnTo>
                <a:lnTo>
                  <a:pt x="9165196" y="52011"/>
                </a:lnTo>
                <a:lnTo>
                  <a:pt x="9063441" y="45362"/>
                </a:lnTo>
                <a:lnTo>
                  <a:pt x="8911043" y="36195"/>
                </a:lnTo>
                <a:lnTo>
                  <a:pt x="8759012" y="27941"/>
                </a:lnTo>
                <a:lnTo>
                  <a:pt x="8607444" y="20542"/>
                </a:lnTo>
                <a:lnTo>
                  <a:pt x="8556936" y="18576"/>
                </a:lnTo>
                <a:lnTo>
                  <a:pt x="8455900" y="14959"/>
                </a:lnTo>
                <a:lnTo>
                  <a:pt x="8304302" y="10305"/>
                </a:lnTo>
                <a:lnTo>
                  <a:pt x="8152656" y="6552"/>
                </a:lnTo>
                <a:lnTo>
                  <a:pt x="8000969" y="3673"/>
                </a:lnTo>
                <a:lnTo>
                  <a:pt x="7849247" y="1639"/>
                </a:lnTo>
                <a:lnTo>
                  <a:pt x="7697495" y="424"/>
                </a:lnTo>
                <a:lnTo>
                  <a:pt x="7545721" y="0"/>
                </a:lnTo>
                <a:close/>
              </a:path>
            </a:pathLst>
          </a:custGeom>
          <a:solidFill>
            <a:srgbClr val="FAC6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66140A7-EE32-46DD-9677-F7F1AF5766CB}"/>
              </a:ext>
            </a:extLst>
          </p:cNvPr>
          <p:cNvSpPr txBox="1"/>
          <p:nvPr/>
        </p:nvSpPr>
        <p:spPr>
          <a:xfrm>
            <a:off x="316639" y="4607580"/>
            <a:ext cx="441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Población asegurada al régimen </a:t>
            </a:r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subsidiado</a:t>
            </a:r>
          </a:p>
          <a:p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26.522.139 personas  </a:t>
            </a:r>
            <a:endParaRPr lang="es-CO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43ED028-B954-4AC4-9F72-DAC4A4A5A259}"/>
              </a:ext>
            </a:extLst>
          </p:cNvPr>
          <p:cNvSpPr txBox="1"/>
          <p:nvPr/>
        </p:nvSpPr>
        <p:spPr>
          <a:xfrm>
            <a:off x="4797763" y="4644625"/>
            <a:ext cx="441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Población asegurada al régimen </a:t>
            </a:r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contributivo</a:t>
            </a:r>
          </a:p>
          <a:p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23.242.770 personas  </a:t>
            </a:r>
            <a:endParaRPr lang="es-CO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2323B79-B0E1-4265-84DA-6B31B69796EE}"/>
              </a:ext>
            </a:extLst>
          </p:cNvPr>
          <p:cNvSpPr txBox="1"/>
          <p:nvPr/>
        </p:nvSpPr>
        <p:spPr>
          <a:xfrm>
            <a:off x="1950448" y="6947286"/>
            <a:ext cx="525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 de afiliados RC Y RS</a:t>
            </a:r>
          </a:p>
          <a:p>
            <a:pPr algn="ctr"/>
            <a:r>
              <a:rPr lang="es-MX" sz="28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49.764.909</a:t>
            </a:r>
            <a:endParaRPr lang="es-CO" sz="28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253BB00-1732-44E2-AA3C-00A5ED3C9B69}"/>
              </a:ext>
            </a:extLst>
          </p:cNvPr>
          <p:cNvSpPr txBox="1"/>
          <p:nvPr/>
        </p:nvSpPr>
        <p:spPr>
          <a:xfrm>
            <a:off x="11447488" y="4682891"/>
            <a:ext cx="44395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Población afiliada al régimen </a:t>
            </a:r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REX</a:t>
            </a: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y/o </a:t>
            </a:r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especial. </a:t>
            </a: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AA486F9-407F-40B2-BBEE-BB2D49C71BB1}"/>
              </a:ext>
            </a:extLst>
          </p:cNvPr>
          <p:cNvSpPr txBox="1"/>
          <p:nvPr/>
        </p:nvSpPr>
        <p:spPr>
          <a:xfrm>
            <a:off x="10500556" y="6264285"/>
            <a:ext cx="5943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Magisterio: </a:t>
            </a:r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813.152</a:t>
            </a: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Ecopetrol: </a:t>
            </a:r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56.967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Fuerzas Militares  y Policía Nacional: </a:t>
            </a:r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1.239.247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Universidades publicas: </a:t>
            </a:r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33.388</a:t>
            </a:r>
          </a:p>
          <a:p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Total: 2.142.754 </a:t>
            </a:r>
            <a:endParaRPr lang="es-CO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Flecha: curvada hacia la derecha 24">
            <a:extLst>
              <a:ext uri="{FF2B5EF4-FFF2-40B4-BE49-F238E27FC236}">
                <a16:creationId xmlns:a16="http://schemas.microsoft.com/office/drawing/2014/main" id="{DF3E06D9-98CF-48A0-9B7D-4F2504D64C47}"/>
              </a:ext>
            </a:extLst>
          </p:cNvPr>
          <p:cNvSpPr/>
          <p:nvPr/>
        </p:nvSpPr>
        <p:spPr>
          <a:xfrm flipH="1">
            <a:off x="16610346" y="5423123"/>
            <a:ext cx="2212576" cy="2677656"/>
          </a:xfrm>
          <a:prstGeom prst="curvedRightArrow">
            <a:avLst>
              <a:gd name="adj1" fmla="val 16852"/>
              <a:gd name="adj2" fmla="val 50000"/>
              <a:gd name="adj3" fmla="val 160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26" name="Flecha: doblada 25">
            <a:extLst>
              <a:ext uri="{FF2B5EF4-FFF2-40B4-BE49-F238E27FC236}">
                <a16:creationId xmlns:a16="http://schemas.microsoft.com/office/drawing/2014/main" id="{B8D4165D-ED46-4634-BCC4-CCAE65FFAAE7}"/>
              </a:ext>
            </a:extLst>
          </p:cNvPr>
          <p:cNvSpPr/>
          <p:nvPr/>
        </p:nvSpPr>
        <p:spPr>
          <a:xfrm flipV="1">
            <a:off x="908050" y="6014111"/>
            <a:ext cx="949085" cy="1708518"/>
          </a:xfrm>
          <a:prstGeom prst="bentArrow">
            <a:avLst>
              <a:gd name="adj1" fmla="val 22530"/>
              <a:gd name="adj2" fmla="val 25000"/>
              <a:gd name="adj3" fmla="val 25000"/>
              <a:gd name="adj4" fmla="val 564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27" name="Flecha: doblada 26">
            <a:extLst>
              <a:ext uri="{FF2B5EF4-FFF2-40B4-BE49-F238E27FC236}">
                <a16:creationId xmlns:a16="http://schemas.microsoft.com/office/drawing/2014/main" id="{A8A8D03D-9CFB-420C-8656-D95821CAD891}"/>
              </a:ext>
            </a:extLst>
          </p:cNvPr>
          <p:cNvSpPr/>
          <p:nvPr/>
        </p:nvSpPr>
        <p:spPr>
          <a:xfrm flipH="1" flipV="1">
            <a:off x="7392169" y="6072691"/>
            <a:ext cx="1264443" cy="1649939"/>
          </a:xfrm>
          <a:prstGeom prst="bentArrow">
            <a:avLst>
              <a:gd name="adj1" fmla="val 17583"/>
              <a:gd name="adj2" fmla="val 25000"/>
              <a:gd name="adj3" fmla="val 25000"/>
              <a:gd name="adj4" fmla="val 665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FE79313B-881E-4CE2-BBCC-04250C900BF4}"/>
              </a:ext>
            </a:extLst>
          </p:cNvPr>
          <p:cNvSpPr/>
          <p:nvPr/>
        </p:nvSpPr>
        <p:spPr>
          <a:xfrm>
            <a:off x="2067191" y="8927490"/>
            <a:ext cx="6156060" cy="2026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034FDC0-6BE5-4AEB-AF99-E283A27DB5A3}"/>
              </a:ext>
            </a:extLst>
          </p:cNvPr>
          <p:cNvSpPr txBox="1"/>
          <p:nvPr/>
        </p:nvSpPr>
        <p:spPr>
          <a:xfrm>
            <a:off x="2315257" y="9137899"/>
            <a:ext cx="64870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Población no afiliada – calculada a partir de las proyecciones del censo DANE 2018 – Diciembre 2023 </a:t>
            </a:r>
          </a:p>
          <a:p>
            <a:r>
              <a:rPr lang="es-CO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561. 590 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9F9A8BB-E8ED-47DA-8E77-A3F100D06C25}"/>
              </a:ext>
            </a:extLst>
          </p:cNvPr>
          <p:cNvSpPr txBox="1"/>
          <p:nvPr/>
        </p:nvSpPr>
        <p:spPr>
          <a:xfrm>
            <a:off x="11195050" y="9921875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Fuente: Cubo BDUA BDEX-SISPRO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Fuente: Proyección DANE (Censo 2018)</a:t>
            </a:r>
            <a:endParaRPr lang="es-CO" dirty="0"/>
          </a:p>
        </p:txBody>
      </p:sp>
      <p:sp>
        <p:nvSpPr>
          <p:cNvPr id="31" name="Flecha: a la izquierda, derecha y arriba 30">
            <a:extLst>
              <a:ext uri="{FF2B5EF4-FFF2-40B4-BE49-F238E27FC236}">
                <a16:creationId xmlns:a16="http://schemas.microsoft.com/office/drawing/2014/main" id="{2389A142-81AF-48EB-AF41-B9E9B7BBA8DD}"/>
              </a:ext>
            </a:extLst>
          </p:cNvPr>
          <p:cNvSpPr/>
          <p:nvPr/>
        </p:nvSpPr>
        <p:spPr>
          <a:xfrm>
            <a:off x="9757889" y="3714422"/>
            <a:ext cx="1593394" cy="1815882"/>
          </a:xfrm>
          <a:prstGeom prst="leftRightUpArrow">
            <a:avLst>
              <a:gd name="adj1" fmla="val 19114"/>
              <a:gd name="adj2" fmla="val 22057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0038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0548D733-1583-4680-A636-70FFE0D5D1E2}"/>
              </a:ext>
            </a:extLst>
          </p:cNvPr>
          <p:cNvSpPr/>
          <p:nvPr/>
        </p:nvSpPr>
        <p:spPr>
          <a:xfrm>
            <a:off x="3612352" y="6119510"/>
            <a:ext cx="4419600" cy="12311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65EDC49D-5563-40C9-8EA7-376F8D3C3822}"/>
              </a:ext>
            </a:extLst>
          </p:cNvPr>
          <p:cNvSpPr/>
          <p:nvPr/>
        </p:nvSpPr>
        <p:spPr>
          <a:xfrm>
            <a:off x="6173301" y="7467051"/>
            <a:ext cx="5075602" cy="10556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AAE2DEDF-0A0B-4D6C-AA40-1CD721D18352}"/>
              </a:ext>
            </a:extLst>
          </p:cNvPr>
          <p:cNvSpPr/>
          <p:nvPr/>
        </p:nvSpPr>
        <p:spPr>
          <a:xfrm>
            <a:off x="6449802" y="3414449"/>
            <a:ext cx="4191000" cy="7140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3A8E1BD9-031B-4E0D-91E0-984EEF642050}"/>
              </a:ext>
            </a:extLst>
          </p:cNvPr>
          <p:cNvSpPr/>
          <p:nvPr/>
        </p:nvSpPr>
        <p:spPr>
          <a:xfrm>
            <a:off x="345464" y="7359713"/>
            <a:ext cx="5075602" cy="10556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A1800AB1-2740-4BCE-ACEC-CC1F11F422A7}"/>
              </a:ext>
            </a:extLst>
          </p:cNvPr>
          <p:cNvSpPr/>
          <p:nvPr/>
        </p:nvSpPr>
        <p:spPr>
          <a:xfrm>
            <a:off x="528357" y="4908091"/>
            <a:ext cx="4419600" cy="12311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90605A9E-25FC-450E-9FEA-4EE9D62065B0}"/>
              </a:ext>
            </a:extLst>
          </p:cNvPr>
          <p:cNvSpPr/>
          <p:nvPr/>
        </p:nvSpPr>
        <p:spPr>
          <a:xfrm>
            <a:off x="374650" y="3521787"/>
            <a:ext cx="4191000" cy="7140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DCEB684-E316-4044-844B-CBC9E8A2F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563" y="1289380"/>
            <a:ext cx="6088973" cy="1384995"/>
          </a:xfrm>
        </p:spPr>
        <p:txBody>
          <a:bodyPr/>
          <a:lstStyle/>
          <a:p>
            <a:pPr algn="ctr"/>
            <a:r>
              <a:rPr lang="es-MX" dirty="0"/>
              <a:t>SISTEMA DE SALUD COLOMBIANO </a:t>
            </a:r>
            <a:endParaRPr lang="es-CO" dirty="0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AEAF6D29-F0D0-4489-861E-A8206413C51B}"/>
              </a:ext>
            </a:extLst>
          </p:cNvPr>
          <p:cNvSpPr/>
          <p:nvPr/>
        </p:nvSpPr>
        <p:spPr>
          <a:xfrm>
            <a:off x="3422650" y="2576791"/>
            <a:ext cx="11830050" cy="633095"/>
          </a:xfrm>
          <a:custGeom>
            <a:avLst/>
            <a:gdLst/>
            <a:ahLst/>
            <a:cxnLst/>
            <a:rect l="l" t="t" r="r" b="b"/>
            <a:pathLst>
              <a:path w="11830050" h="633095">
                <a:moveTo>
                  <a:pt x="7545721" y="0"/>
                </a:moveTo>
                <a:lnTo>
                  <a:pt x="7393930" y="337"/>
                </a:lnTo>
                <a:lnTo>
                  <a:pt x="7242128" y="1410"/>
                </a:lnTo>
                <a:lnTo>
                  <a:pt x="7090323" y="3189"/>
                </a:lnTo>
                <a:lnTo>
                  <a:pt x="6938519" y="5648"/>
                </a:lnTo>
                <a:lnTo>
                  <a:pt x="6786724" y="8758"/>
                </a:lnTo>
                <a:lnTo>
                  <a:pt x="6584353" y="13870"/>
                </a:lnTo>
                <a:lnTo>
                  <a:pt x="6382022" y="20024"/>
                </a:lnTo>
                <a:lnTo>
                  <a:pt x="6179747" y="27156"/>
                </a:lnTo>
                <a:lnTo>
                  <a:pt x="5977541" y="35198"/>
                </a:lnTo>
                <a:lnTo>
                  <a:pt x="5724903" y="46431"/>
                </a:lnTo>
                <a:lnTo>
                  <a:pt x="5472426" y="58857"/>
                </a:lnTo>
                <a:lnTo>
                  <a:pt x="5169706" y="75159"/>
                </a:lnTo>
                <a:lnTo>
                  <a:pt x="5067935" y="81396"/>
                </a:lnTo>
                <a:lnTo>
                  <a:pt x="4813538" y="97783"/>
                </a:lnTo>
                <a:lnTo>
                  <a:pt x="4559192" y="115312"/>
                </a:lnTo>
                <a:lnTo>
                  <a:pt x="4304906" y="133987"/>
                </a:lnTo>
                <a:lnTo>
                  <a:pt x="4050688" y="153815"/>
                </a:lnTo>
                <a:lnTo>
                  <a:pt x="3796548" y="174803"/>
                </a:lnTo>
                <a:lnTo>
                  <a:pt x="3542495" y="196955"/>
                </a:lnTo>
                <a:lnTo>
                  <a:pt x="3288538" y="220278"/>
                </a:lnTo>
                <a:lnTo>
                  <a:pt x="3034686" y="244779"/>
                </a:lnTo>
                <a:lnTo>
                  <a:pt x="2780949" y="270462"/>
                </a:lnTo>
                <a:lnTo>
                  <a:pt x="2527336" y="297335"/>
                </a:lnTo>
                <a:lnTo>
                  <a:pt x="2273855" y="325404"/>
                </a:lnTo>
                <a:lnTo>
                  <a:pt x="2020515" y="354674"/>
                </a:lnTo>
                <a:lnTo>
                  <a:pt x="1767327" y="385152"/>
                </a:lnTo>
                <a:lnTo>
                  <a:pt x="1514299" y="416843"/>
                </a:lnTo>
                <a:lnTo>
                  <a:pt x="1261439" y="449754"/>
                </a:lnTo>
                <a:lnTo>
                  <a:pt x="1008758" y="483891"/>
                </a:lnTo>
                <a:lnTo>
                  <a:pt x="756265" y="519259"/>
                </a:lnTo>
                <a:lnTo>
                  <a:pt x="503968" y="555866"/>
                </a:lnTo>
                <a:lnTo>
                  <a:pt x="251876" y="593716"/>
                </a:lnTo>
                <a:lnTo>
                  <a:pt x="0" y="632817"/>
                </a:lnTo>
                <a:lnTo>
                  <a:pt x="400012" y="581282"/>
                </a:lnTo>
                <a:lnTo>
                  <a:pt x="800953" y="531469"/>
                </a:lnTo>
                <a:lnTo>
                  <a:pt x="1152489" y="489413"/>
                </a:lnTo>
                <a:lnTo>
                  <a:pt x="1504643" y="448892"/>
                </a:lnTo>
                <a:lnTo>
                  <a:pt x="1806948" y="415458"/>
                </a:lnTo>
                <a:lnTo>
                  <a:pt x="2109648" y="383289"/>
                </a:lnTo>
                <a:lnTo>
                  <a:pt x="2412715" y="352450"/>
                </a:lnTo>
                <a:lnTo>
                  <a:pt x="2716121" y="323004"/>
                </a:lnTo>
                <a:lnTo>
                  <a:pt x="3019840" y="295015"/>
                </a:lnTo>
                <a:lnTo>
                  <a:pt x="3273157" y="272850"/>
                </a:lnTo>
                <a:lnTo>
                  <a:pt x="3526656" y="251777"/>
                </a:lnTo>
                <a:lnTo>
                  <a:pt x="3780321" y="231834"/>
                </a:lnTo>
                <a:lnTo>
                  <a:pt x="4034135" y="213058"/>
                </a:lnTo>
                <a:lnTo>
                  <a:pt x="4288084" y="195486"/>
                </a:lnTo>
                <a:lnTo>
                  <a:pt x="4542150" y="179154"/>
                </a:lnTo>
                <a:lnTo>
                  <a:pt x="4796319" y="164099"/>
                </a:lnTo>
                <a:lnTo>
                  <a:pt x="4999717" y="152999"/>
                </a:lnTo>
                <a:lnTo>
                  <a:pt x="5203161" y="142760"/>
                </a:lnTo>
                <a:lnTo>
                  <a:pt x="5406645" y="133399"/>
                </a:lnTo>
                <a:lnTo>
                  <a:pt x="5610159" y="124936"/>
                </a:lnTo>
                <a:lnTo>
                  <a:pt x="5813696" y="117390"/>
                </a:lnTo>
                <a:lnTo>
                  <a:pt x="6017247" y="110779"/>
                </a:lnTo>
                <a:lnTo>
                  <a:pt x="6220805" y="105123"/>
                </a:lnTo>
                <a:lnTo>
                  <a:pt x="6424360" y="100439"/>
                </a:lnTo>
                <a:lnTo>
                  <a:pt x="6627905" y="96748"/>
                </a:lnTo>
                <a:lnTo>
                  <a:pt x="6831433" y="94068"/>
                </a:lnTo>
                <a:lnTo>
                  <a:pt x="7034933" y="92418"/>
                </a:lnTo>
                <a:lnTo>
                  <a:pt x="7238400" y="91817"/>
                </a:lnTo>
                <a:lnTo>
                  <a:pt x="7441823" y="92283"/>
                </a:lnTo>
                <a:lnTo>
                  <a:pt x="7645196" y="93836"/>
                </a:lnTo>
                <a:lnTo>
                  <a:pt x="7848510" y="96495"/>
                </a:lnTo>
                <a:lnTo>
                  <a:pt x="8000951" y="99225"/>
                </a:lnTo>
                <a:lnTo>
                  <a:pt x="8153352" y="102596"/>
                </a:lnTo>
                <a:lnTo>
                  <a:pt x="8305708" y="106616"/>
                </a:lnTo>
                <a:lnTo>
                  <a:pt x="8458016" y="111291"/>
                </a:lnTo>
                <a:lnTo>
                  <a:pt x="8610272" y="116631"/>
                </a:lnTo>
                <a:lnTo>
                  <a:pt x="8762473" y="122644"/>
                </a:lnTo>
                <a:lnTo>
                  <a:pt x="8914616" y="129336"/>
                </a:lnTo>
                <a:lnTo>
                  <a:pt x="9066697" y="136717"/>
                </a:lnTo>
                <a:lnTo>
                  <a:pt x="9216507" y="145039"/>
                </a:lnTo>
                <a:lnTo>
                  <a:pt x="9367249" y="154075"/>
                </a:lnTo>
                <a:lnTo>
                  <a:pt x="9518698" y="163894"/>
                </a:lnTo>
                <a:lnTo>
                  <a:pt x="9670625" y="174561"/>
                </a:lnTo>
                <a:lnTo>
                  <a:pt x="9822806" y="186145"/>
                </a:lnTo>
                <a:lnTo>
                  <a:pt x="9924287" y="194410"/>
                </a:lnTo>
                <a:lnTo>
                  <a:pt x="10025713" y="203132"/>
                </a:lnTo>
                <a:lnTo>
                  <a:pt x="10127015" y="212332"/>
                </a:lnTo>
                <a:lnTo>
                  <a:pt x="10228127" y="222029"/>
                </a:lnTo>
                <a:lnTo>
                  <a:pt x="10328982" y="232243"/>
                </a:lnTo>
                <a:lnTo>
                  <a:pt x="10429511" y="242994"/>
                </a:lnTo>
                <a:lnTo>
                  <a:pt x="10529649" y="254303"/>
                </a:lnTo>
                <a:lnTo>
                  <a:pt x="10629327" y="266188"/>
                </a:lnTo>
                <a:lnTo>
                  <a:pt x="10829677" y="291335"/>
                </a:lnTo>
                <a:lnTo>
                  <a:pt x="10931535" y="304731"/>
                </a:lnTo>
                <a:lnTo>
                  <a:pt x="11033836" y="318872"/>
                </a:lnTo>
                <a:lnTo>
                  <a:pt x="11136363" y="333773"/>
                </a:lnTo>
                <a:lnTo>
                  <a:pt x="11238899" y="349448"/>
                </a:lnTo>
                <a:lnTo>
                  <a:pt x="11341227" y="365910"/>
                </a:lnTo>
                <a:lnTo>
                  <a:pt x="11392245" y="374441"/>
                </a:lnTo>
                <a:lnTo>
                  <a:pt x="11443130" y="383174"/>
                </a:lnTo>
                <a:lnTo>
                  <a:pt x="11493855" y="392111"/>
                </a:lnTo>
                <a:lnTo>
                  <a:pt x="11544393" y="401254"/>
                </a:lnTo>
                <a:lnTo>
                  <a:pt x="11594716" y="410604"/>
                </a:lnTo>
                <a:lnTo>
                  <a:pt x="11644797" y="420164"/>
                </a:lnTo>
                <a:lnTo>
                  <a:pt x="11827514" y="453336"/>
                </a:lnTo>
                <a:lnTo>
                  <a:pt x="11599081" y="389548"/>
                </a:lnTo>
                <a:lnTo>
                  <a:pt x="11549103" y="378009"/>
                </a:lnTo>
                <a:lnTo>
                  <a:pt x="11498889" y="366670"/>
                </a:lnTo>
                <a:lnTo>
                  <a:pt x="11448468" y="355537"/>
                </a:lnTo>
                <a:lnTo>
                  <a:pt x="11397866" y="344613"/>
                </a:lnTo>
                <a:lnTo>
                  <a:pt x="11347113" y="333903"/>
                </a:lnTo>
                <a:lnTo>
                  <a:pt x="11296234" y="323411"/>
                </a:lnTo>
                <a:lnTo>
                  <a:pt x="11245259" y="313140"/>
                </a:lnTo>
                <a:lnTo>
                  <a:pt x="11194215" y="303095"/>
                </a:lnTo>
                <a:lnTo>
                  <a:pt x="11143129" y="293281"/>
                </a:lnTo>
                <a:lnTo>
                  <a:pt x="11092030" y="283700"/>
                </a:lnTo>
                <a:lnTo>
                  <a:pt x="11040945" y="274358"/>
                </a:lnTo>
                <a:lnTo>
                  <a:pt x="10989901" y="265259"/>
                </a:lnTo>
                <a:lnTo>
                  <a:pt x="10938927" y="256406"/>
                </a:lnTo>
                <a:lnTo>
                  <a:pt x="10888050" y="247803"/>
                </a:lnTo>
                <a:lnTo>
                  <a:pt x="10837298" y="239456"/>
                </a:lnTo>
                <a:lnTo>
                  <a:pt x="10786699" y="231367"/>
                </a:lnTo>
                <a:lnTo>
                  <a:pt x="10686354" y="215648"/>
                </a:lnTo>
                <a:lnTo>
                  <a:pt x="10586250" y="200393"/>
                </a:lnTo>
                <a:lnTo>
                  <a:pt x="10485835" y="185837"/>
                </a:lnTo>
                <a:lnTo>
                  <a:pt x="10385137" y="171959"/>
                </a:lnTo>
                <a:lnTo>
                  <a:pt x="10284186" y="158743"/>
                </a:lnTo>
                <a:lnTo>
                  <a:pt x="10183010" y="146172"/>
                </a:lnTo>
                <a:lnTo>
                  <a:pt x="10081637" y="134227"/>
                </a:lnTo>
                <a:lnTo>
                  <a:pt x="9980098" y="122891"/>
                </a:lnTo>
                <a:lnTo>
                  <a:pt x="9878419" y="112147"/>
                </a:lnTo>
                <a:lnTo>
                  <a:pt x="9776630" y="101976"/>
                </a:lnTo>
                <a:lnTo>
                  <a:pt x="9674760" y="92361"/>
                </a:lnTo>
                <a:lnTo>
                  <a:pt x="9572837" y="83285"/>
                </a:lnTo>
                <a:lnTo>
                  <a:pt x="9470891" y="74729"/>
                </a:lnTo>
                <a:lnTo>
                  <a:pt x="9368949" y="66677"/>
                </a:lnTo>
                <a:lnTo>
                  <a:pt x="9267041" y="59110"/>
                </a:lnTo>
                <a:lnTo>
                  <a:pt x="9165196" y="52011"/>
                </a:lnTo>
                <a:lnTo>
                  <a:pt x="9063441" y="45362"/>
                </a:lnTo>
                <a:lnTo>
                  <a:pt x="8911043" y="36195"/>
                </a:lnTo>
                <a:lnTo>
                  <a:pt x="8759012" y="27941"/>
                </a:lnTo>
                <a:lnTo>
                  <a:pt x="8607444" y="20542"/>
                </a:lnTo>
                <a:lnTo>
                  <a:pt x="8556936" y="18576"/>
                </a:lnTo>
                <a:lnTo>
                  <a:pt x="8455900" y="14959"/>
                </a:lnTo>
                <a:lnTo>
                  <a:pt x="8304302" y="10305"/>
                </a:lnTo>
                <a:lnTo>
                  <a:pt x="8152656" y="6552"/>
                </a:lnTo>
                <a:lnTo>
                  <a:pt x="8000969" y="3673"/>
                </a:lnTo>
                <a:lnTo>
                  <a:pt x="7849247" y="1639"/>
                </a:lnTo>
                <a:lnTo>
                  <a:pt x="7697495" y="424"/>
                </a:lnTo>
                <a:lnTo>
                  <a:pt x="7545721" y="0"/>
                </a:lnTo>
                <a:close/>
              </a:path>
            </a:pathLst>
          </a:custGeom>
          <a:solidFill>
            <a:srgbClr val="FAC6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5C504B1E-BD63-4869-8B79-A10AAA1D856B}"/>
              </a:ext>
            </a:extLst>
          </p:cNvPr>
          <p:cNvSpPr txBox="1"/>
          <p:nvPr/>
        </p:nvSpPr>
        <p:spPr>
          <a:xfrm>
            <a:off x="227604" y="3622433"/>
            <a:ext cx="441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Régimen </a:t>
            </a:r>
            <a:r>
              <a:rPr lang="es-MX" sz="28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subsidiado</a:t>
            </a:r>
          </a:p>
          <a:p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endParaRPr lang="es-CO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56CC5FB-AAF2-42C0-A5F9-7EEA298515E0}"/>
              </a:ext>
            </a:extLst>
          </p:cNvPr>
          <p:cNvSpPr txBox="1"/>
          <p:nvPr/>
        </p:nvSpPr>
        <p:spPr>
          <a:xfrm>
            <a:off x="534113" y="5125422"/>
            <a:ext cx="4419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92% UPC </a:t>
            </a: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invierte en </a:t>
            </a:r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prestación de servicio</a:t>
            </a:r>
          </a:p>
          <a:p>
            <a:endParaRPr lang="es-CO" dirty="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01670896-E769-41D5-A85D-EE878CDFFDDB}"/>
              </a:ext>
            </a:extLst>
          </p:cNvPr>
          <p:cNvSpPr txBox="1"/>
          <p:nvPr/>
        </p:nvSpPr>
        <p:spPr>
          <a:xfrm>
            <a:off x="345464" y="7503045"/>
            <a:ext cx="51339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8% UPC </a:t>
            </a: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administración de la aseguradora </a:t>
            </a:r>
            <a:endParaRPr lang="es-CO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7F72E85E-E2F4-4D06-B5A2-C555A04A57E8}"/>
              </a:ext>
            </a:extLst>
          </p:cNvPr>
          <p:cNvCxnSpPr>
            <a:cxnSpLocks/>
          </p:cNvCxnSpPr>
          <p:nvPr/>
        </p:nvCxnSpPr>
        <p:spPr>
          <a:xfrm>
            <a:off x="2554654" y="4274765"/>
            <a:ext cx="0" cy="60354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CuadroTexto 36">
            <a:extLst>
              <a:ext uri="{FF2B5EF4-FFF2-40B4-BE49-F238E27FC236}">
                <a16:creationId xmlns:a16="http://schemas.microsoft.com/office/drawing/2014/main" id="{39276A6A-D810-4390-BC8E-2D3D51070B62}"/>
              </a:ext>
            </a:extLst>
          </p:cNvPr>
          <p:cNvSpPr txBox="1"/>
          <p:nvPr/>
        </p:nvSpPr>
        <p:spPr>
          <a:xfrm>
            <a:off x="6274921" y="3521787"/>
            <a:ext cx="441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Régimen </a:t>
            </a:r>
            <a:r>
              <a:rPr lang="es-MX" sz="28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contributivo</a:t>
            </a:r>
          </a:p>
          <a:p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endParaRPr lang="es-CO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4C2FCD07-BD83-4674-A213-8E8C05576625}"/>
              </a:ext>
            </a:extLst>
          </p:cNvPr>
          <p:cNvSpPr/>
          <p:nvPr/>
        </p:nvSpPr>
        <p:spPr>
          <a:xfrm>
            <a:off x="6221202" y="4871598"/>
            <a:ext cx="4419600" cy="12311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44AFBC98-0ED4-4C40-8CD1-EA3C36FD02F8}"/>
              </a:ext>
            </a:extLst>
          </p:cNvPr>
          <p:cNvSpPr txBox="1"/>
          <p:nvPr/>
        </p:nvSpPr>
        <p:spPr>
          <a:xfrm>
            <a:off x="6304473" y="4997874"/>
            <a:ext cx="4419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90% UPC </a:t>
            </a: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invierte en </a:t>
            </a:r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prestación de servicio</a:t>
            </a:r>
          </a:p>
          <a:p>
            <a:endParaRPr lang="es-CO" dirty="0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80218CD0-8AC2-457A-A0B9-1C6E70FCA0B3}"/>
              </a:ext>
            </a:extLst>
          </p:cNvPr>
          <p:cNvSpPr txBox="1"/>
          <p:nvPr/>
        </p:nvSpPr>
        <p:spPr>
          <a:xfrm>
            <a:off x="6109555" y="7461238"/>
            <a:ext cx="51339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10% UPC </a:t>
            </a: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administración del régimen</a:t>
            </a:r>
            <a:endParaRPr lang="es-CO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8FF2A100-ED01-47E8-830E-DCC0AC6EECBC}"/>
              </a:ext>
            </a:extLst>
          </p:cNvPr>
          <p:cNvCxnSpPr>
            <a:cxnSpLocks/>
          </p:cNvCxnSpPr>
          <p:nvPr/>
        </p:nvCxnSpPr>
        <p:spPr>
          <a:xfrm>
            <a:off x="8404469" y="4235821"/>
            <a:ext cx="0" cy="60354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64D7617-C0EA-4A7B-92AA-82AA9873489E}"/>
              </a:ext>
            </a:extLst>
          </p:cNvPr>
          <p:cNvSpPr txBox="1"/>
          <p:nvPr/>
        </p:nvSpPr>
        <p:spPr>
          <a:xfrm>
            <a:off x="12045702" y="3952201"/>
            <a:ext cx="7859613" cy="9140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POS ANTES, HOY PRESUPUESTO MAXIMO</a:t>
            </a:r>
            <a:endParaRPr lang="es-MX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Ley 1955 de 2019 – </a:t>
            </a:r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 240 </a:t>
            </a:r>
          </a:p>
          <a:p>
            <a:pPr algn="just"/>
            <a:r>
              <a:rPr lang="es-MX" sz="2800" b="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 corresponde a un presupuesto anual estimado y entregado ex- ante cada EPS e incluye tecnologías en salud y servicios no financiados con la UPC, tales como: </a:t>
            </a:r>
          </a:p>
          <a:p>
            <a:pPr algn="just"/>
            <a:endParaRPr lang="es-MX" sz="2800" b="0" i="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Medicamentos, alimentos nutricionales de propósitos medico especial de propósito, procedimientos en salud, servicios complementarios y dispositivos médicos. </a:t>
            </a:r>
          </a:p>
          <a:p>
            <a:pPr algn="just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 recursos se comenzaron a girar desde marzo del 2020. </a:t>
            </a:r>
          </a:p>
          <a:p>
            <a:endParaRPr lang="es-MX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MX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MX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MX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endParaRPr lang="es-CO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Abrir llave 13">
            <a:extLst>
              <a:ext uri="{FF2B5EF4-FFF2-40B4-BE49-F238E27FC236}">
                <a16:creationId xmlns:a16="http://schemas.microsoft.com/office/drawing/2014/main" id="{2A1BA31C-F263-4D44-B1DD-0EC8E279C06E}"/>
              </a:ext>
            </a:extLst>
          </p:cNvPr>
          <p:cNvSpPr/>
          <p:nvPr/>
        </p:nvSpPr>
        <p:spPr>
          <a:xfrm>
            <a:off x="11041888" y="3405129"/>
            <a:ext cx="1163885" cy="7596274"/>
          </a:xfrm>
          <a:prstGeom prst="leftBrace">
            <a:avLst>
              <a:gd name="adj1" fmla="val 32507"/>
              <a:gd name="adj2" fmla="val 4172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16F5FD26-C604-4BE6-9BF0-B364B190BD79}"/>
              </a:ext>
            </a:extLst>
          </p:cNvPr>
          <p:cNvSpPr/>
          <p:nvPr/>
        </p:nvSpPr>
        <p:spPr>
          <a:xfrm>
            <a:off x="339241" y="9187906"/>
            <a:ext cx="5075602" cy="15438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EC0C8902-4988-4BBE-ACA7-DF1346A2C212}"/>
              </a:ext>
            </a:extLst>
          </p:cNvPr>
          <p:cNvSpPr/>
          <p:nvPr/>
        </p:nvSpPr>
        <p:spPr>
          <a:xfrm>
            <a:off x="6217015" y="9133371"/>
            <a:ext cx="5133953" cy="16252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10C2613F-9B0F-48A2-A657-2B3F745388D9}"/>
              </a:ext>
            </a:extLst>
          </p:cNvPr>
          <p:cNvCxnSpPr>
            <a:cxnSpLocks/>
          </p:cNvCxnSpPr>
          <p:nvPr/>
        </p:nvCxnSpPr>
        <p:spPr>
          <a:xfrm>
            <a:off x="2554654" y="8457152"/>
            <a:ext cx="0" cy="73075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2946823E-AE58-4F1F-AF9F-72D8BAF9132A}"/>
              </a:ext>
            </a:extLst>
          </p:cNvPr>
          <p:cNvCxnSpPr>
            <a:cxnSpLocks/>
          </p:cNvCxnSpPr>
          <p:nvPr/>
        </p:nvCxnSpPr>
        <p:spPr>
          <a:xfrm>
            <a:off x="8491904" y="8522683"/>
            <a:ext cx="0" cy="6106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0" name="CuadroTexto 49">
            <a:extLst>
              <a:ext uri="{FF2B5EF4-FFF2-40B4-BE49-F238E27FC236}">
                <a16:creationId xmlns:a16="http://schemas.microsoft.com/office/drawing/2014/main" id="{E2AFF2EC-A844-4A27-9FAA-86CF42041AC2}"/>
              </a:ext>
            </a:extLst>
          </p:cNvPr>
          <p:cNvSpPr txBox="1"/>
          <p:nvPr/>
        </p:nvSpPr>
        <p:spPr>
          <a:xfrm>
            <a:off x="603249" y="9346753"/>
            <a:ext cx="49931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 </a:t>
            </a: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valor de la Unidad de Pago por Capitación (UPC) </a:t>
            </a:r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$1.000.000 (por persona</a:t>
            </a:r>
            <a:r>
              <a:rPr lang="es-CO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MX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6E466FFD-B745-46FF-B566-E5F21F93DF2F}"/>
              </a:ext>
            </a:extLst>
          </p:cNvPr>
          <p:cNvSpPr txBox="1"/>
          <p:nvPr/>
        </p:nvSpPr>
        <p:spPr>
          <a:xfrm>
            <a:off x="6299449" y="9373660"/>
            <a:ext cx="49931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 </a:t>
            </a: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valor de la Unidad de Pago por Capitación (UPC) </a:t>
            </a:r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$1.500.000 (por persona</a:t>
            </a:r>
            <a:r>
              <a:rPr lang="es-CO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MX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4D800340-706E-4088-AC50-87FE99CD0FF6}"/>
              </a:ext>
            </a:extLst>
          </p:cNvPr>
          <p:cNvSpPr txBox="1"/>
          <p:nvPr/>
        </p:nvSpPr>
        <p:spPr>
          <a:xfrm>
            <a:off x="300205" y="922707"/>
            <a:ext cx="3276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/>
              <a:t>Fuente: ley 1955 de 2019</a:t>
            </a:r>
          </a:p>
          <a:p>
            <a:pPr algn="just"/>
            <a:r>
              <a:rPr lang="es-MX" dirty="0"/>
              <a:t>                    ley 1438 de 2011</a:t>
            </a:r>
          </a:p>
          <a:p>
            <a:pPr algn="just"/>
            <a:r>
              <a:rPr lang="es-MX" dirty="0"/>
              <a:t>Informe contraloría AAEFF 2020</a:t>
            </a:r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079D463-656E-4862-B6FC-E4CF7C49AB25}"/>
              </a:ext>
            </a:extLst>
          </p:cNvPr>
          <p:cNvSpPr txBox="1"/>
          <p:nvPr/>
        </p:nvSpPr>
        <p:spPr>
          <a:xfrm>
            <a:off x="3672785" y="6515375"/>
            <a:ext cx="4419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Según la ley 1438 de 2011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Flecha: a la izquierda y arriba 4">
            <a:extLst>
              <a:ext uri="{FF2B5EF4-FFF2-40B4-BE49-F238E27FC236}">
                <a16:creationId xmlns:a16="http://schemas.microsoft.com/office/drawing/2014/main" id="{E1486811-FF68-4E51-9B24-499678536B3B}"/>
              </a:ext>
            </a:extLst>
          </p:cNvPr>
          <p:cNvSpPr/>
          <p:nvPr/>
        </p:nvSpPr>
        <p:spPr>
          <a:xfrm>
            <a:off x="8307240" y="6192080"/>
            <a:ext cx="1163885" cy="919085"/>
          </a:xfrm>
          <a:prstGeom prst="leftUpArrow">
            <a:avLst>
              <a:gd name="adj1" fmla="val 9694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Flecha: a la izquierda y arriba 48">
            <a:extLst>
              <a:ext uri="{FF2B5EF4-FFF2-40B4-BE49-F238E27FC236}">
                <a16:creationId xmlns:a16="http://schemas.microsoft.com/office/drawing/2014/main" id="{6800F0E3-6947-492F-97C5-7FE11F62039A}"/>
              </a:ext>
            </a:extLst>
          </p:cNvPr>
          <p:cNvSpPr/>
          <p:nvPr/>
        </p:nvSpPr>
        <p:spPr>
          <a:xfrm flipH="1">
            <a:off x="2114730" y="6274745"/>
            <a:ext cx="1156969" cy="854343"/>
          </a:xfrm>
          <a:prstGeom prst="leftUpArrow">
            <a:avLst>
              <a:gd name="adj1" fmla="val 9694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52102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nsalud toma decisiones con la Adres |">
            <a:extLst>
              <a:ext uri="{FF2B5EF4-FFF2-40B4-BE49-F238E27FC236}">
                <a16:creationId xmlns:a16="http://schemas.microsoft.com/office/drawing/2014/main" id="{4596B850-3B03-4BA2-90D0-A65F9A40F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628" y="2070301"/>
            <a:ext cx="3613841" cy="361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5"/>
          <p:cNvSpPr txBox="1"/>
          <p:nvPr/>
        </p:nvSpPr>
        <p:spPr>
          <a:xfrm>
            <a:off x="5056580" y="405077"/>
            <a:ext cx="9415936" cy="26257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lang="es-MX" sz="4500" dirty="0">
                <a:solidFill>
                  <a:srgbClr val="3A345D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RECURSOS GIRADOS A LOS RÉGIMEN SUBSIDIADOS Y CONTRIBUTIVOS</a:t>
            </a:r>
            <a:r>
              <a:rPr lang="es-MX" sz="4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CO" sz="4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sz="3400" dirty="0">
              <a:solidFill>
                <a:srgbClr val="3A345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554713" y="9612272"/>
            <a:ext cx="8286115" cy="1089025"/>
            <a:chOff x="8554713" y="9612272"/>
            <a:chExt cx="8286115" cy="10890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54713" y="9612272"/>
              <a:ext cx="2984202" cy="10887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767886" y="9628722"/>
              <a:ext cx="1073150" cy="1073150"/>
            </a:xfrm>
            <a:custGeom>
              <a:avLst/>
              <a:gdLst/>
              <a:ahLst/>
              <a:cxnLst/>
              <a:rect l="l" t="t" r="r" b="b"/>
              <a:pathLst>
                <a:path w="1073150" h="1073150">
                  <a:moveTo>
                    <a:pt x="1072522" y="0"/>
                  </a:moveTo>
                  <a:lnTo>
                    <a:pt x="0" y="0"/>
                  </a:lnTo>
                  <a:lnTo>
                    <a:pt x="0" y="1072522"/>
                  </a:lnTo>
                  <a:lnTo>
                    <a:pt x="1072522" y="1072522"/>
                  </a:lnTo>
                  <a:lnTo>
                    <a:pt x="10725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6">
            <a:extLst>
              <a:ext uri="{FF2B5EF4-FFF2-40B4-BE49-F238E27FC236}">
                <a16:creationId xmlns:a16="http://schemas.microsoft.com/office/drawing/2014/main" id="{7A13192E-A835-0918-BA0A-08E256D8BEBD}"/>
              </a:ext>
            </a:extLst>
          </p:cNvPr>
          <p:cNvSpPr/>
          <p:nvPr/>
        </p:nvSpPr>
        <p:spPr>
          <a:xfrm>
            <a:off x="3422650" y="2576791"/>
            <a:ext cx="11830050" cy="633095"/>
          </a:xfrm>
          <a:custGeom>
            <a:avLst/>
            <a:gdLst/>
            <a:ahLst/>
            <a:cxnLst/>
            <a:rect l="l" t="t" r="r" b="b"/>
            <a:pathLst>
              <a:path w="11830050" h="633095">
                <a:moveTo>
                  <a:pt x="7545721" y="0"/>
                </a:moveTo>
                <a:lnTo>
                  <a:pt x="7393930" y="337"/>
                </a:lnTo>
                <a:lnTo>
                  <a:pt x="7242128" y="1410"/>
                </a:lnTo>
                <a:lnTo>
                  <a:pt x="7090323" y="3189"/>
                </a:lnTo>
                <a:lnTo>
                  <a:pt x="6938519" y="5648"/>
                </a:lnTo>
                <a:lnTo>
                  <a:pt x="6786724" y="8758"/>
                </a:lnTo>
                <a:lnTo>
                  <a:pt x="6584353" y="13870"/>
                </a:lnTo>
                <a:lnTo>
                  <a:pt x="6382022" y="20024"/>
                </a:lnTo>
                <a:lnTo>
                  <a:pt x="6179747" y="27156"/>
                </a:lnTo>
                <a:lnTo>
                  <a:pt x="5977541" y="35198"/>
                </a:lnTo>
                <a:lnTo>
                  <a:pt x="5724903" y="46431"/>
                </a:lnTo>
                <a:lnTo>
                  <a:pt x="5472426" y="58857"/>
                </a:lnTo>
                <a:lnTo>
                  <a:pt x="5169706" y="75159"/>
                </a:lnTo>
                <a:lnTo>
                  <a:pt x="5067935" y="81396"/>
                </a:lnTo>
                <a:lnTo>
                  <a:pt x="4813538" y="97783"/>
                </a:lnTo>
                <a:lnTo>
                  <a:pt x="4559192" y="115312"/>
                </a:lnTo>
                <a:lnTo>
                  <a:pt x="4304906" y="133987"/>
                </a:lnTo>
                <a:lnTo>
                  <a:pt x="4050688" y="153815"/>
                </a:lnTo>
                <a:lnTo>
                  <a:pt x="3796548" y="174803"/>
                </a:lnTo>
                <a:lnTo>
                  <a:pt x="3542495" y="196955"/>
                </a:lnTo>
                <a:lnTo>
                  <a:pt x="3288538" y="220278"/>
                </a:lnTo>
                <a:lnTo>
                  <a:pt x="3034686" y="244779"/>
                </a:lnTo>
                <a:lnTo>
                  <a:pt x="2780949" y="270462"/>
                </a:lnTo>
                <a:lnTo>
                  <a:pt x="2527336" y="297335"/>
                </a:lnTo>
                <a:lnTo>
                  <a:pt x="2273855" y="325404"/>
                </a:lnTo>
                <a:lnTo>
                  <a:pt x="2020515" y="354674"/>
                </a:lnTo>
                <a:lnTo>
                  <a:pt x="1767327" y="385152"/>
                </a:lnTo>
                <a:lnTo>
                  <a:pt x="1514299" y="416843"/>
                </a:lnTo>
                <a:lnTo>
                  <a:pt x="1261439" y="449754"/>
                </a:lnTo>
                <a:lnTo>
                  <a:pt x="1008758" y="483891"/>
                </a:lnTo>
                <a:lnTo>
                  <a:pt x="756265" y="519259"/>
                </a:lnTo>
                <a:lnTo>
                  <a:pt x="503968" y="555866"/>
                </a:lnTo>
                <a:lnTo>
                  <a:pt x="251876" y="593716"/>
                </a:lnTo>
                <a:lnTo>
                  <a:pt x="0" y="632817"/>
                </a:lnTo>
                <a:lnTo>
                  <a:pt x="400012" y="581282"/>
                </a:lnTo>
                <a:lnTo>
                  <a:pt x="800953" y="531469"/>
                </a:lnTo>
                <a:lnTo>
                  <a:pt x="1152489" y="489413"/>
                </a:lnTo>
                <a:lnTo>
                  <a:pt x="1504643" y="448892"/>
                </a:lnTo>
                <a:lnTo>
                  <a:pt x="1806948" y="415458"/>
                </a:lnTo>
                <a:lnTo>
                  <a:pt x="2109648" y="383289"/>
                </a:lnTo>
                <a:lnTo>
                  <a:pt x="2412715" y="352450"/>
                </a:lnTo>
                <a:lnTo>
                  <a:pt x="2716121" y="323004"/>
                </a:lnTo>
                <a:lnTo>
                  <a:pt x="3019840" y="295015"/>
                </a:lnTo>
                <a:lnTo>
                  <a:pt x="3273157" y="272850"/>
                </a:lnTo>
                <a:lnTo>
                  <a:pt x="3526656" y="251777"/>
                </a:lnTo>
                <a:lnTo>
                  <a:pt x="3780321" y="231834"/>
                </a:lnTo>
                <a:lnTo>
                  <a:pt x="4034135" y="213058"/>
                </a:lnTo>
                <a:lnTo>
                  <a:pt x="4288084" y="195486"/>
                </a:lnTo>
                <a:lnTo>
                  <a:pt x="4542150" y="179154"/>
                </a:lnTo>
                <a:lnTo>
                  <a:pt x="4796319" y="164099"/>
                </a:lnTo>
                <a:lnTo>
                  <a:pt x="4999717" y="152999"/>
                </a:lnTo>
                <a:lnTo>
                  <a:pt x="5203161" y="142760"/>
                </a:lnTo>
                <a:lnTo>
                  <a:pt x="5406645" y="133399"/>
                </a:lnTo>
                <a:lnTo>
                  <a:pt x="5610159" y="124936"/>
                </a:lnTo>
                <a:lnTo>
                  <a:pt x="5813696" y="117390"/>
                </a:lnTo>
                <a:lnTo>
                  <a:pt x="6017247" y="110779"/>
                </a:lnTo>
                <a:lnTo>
                  <a:pt x="6220805" y="105123"/>
                </a:lnTo>
                <a:lnTo>
                  <a:pt x="6424360" y="100439"/>
                </a:lnTo>
                <a:lnTo>
                  <a:pt x="6627905" y="96748"/>
                </a:lnTo>
                <a:lnTo>
                  <a:pt x="6831433" y="94068"/>
                </a:lnTo>
                <a:lnTo>
                  <a:pt x="7034933" y="92418"/>
                </a:lnTo>
                <a:lnTo>
                  <a:pt x="7238400" y="91817"/>
                </a:lnTo>
                <a:lnTo>
                  <a:pt x="7441823" y="92283"/>
                </a:lnTo>
                <a:lnTo>
                  <a:pt x="7645196" y="93836"/>
                </a:lnTo>
                <a:lnTo>
                  <a:pt x="7848510" y="96495"/>
                </a:lnTo>
                <a:lnTo>
                  <a:pt x="8000951" y="99225"/>
                </a:lnTo>
                <a:lnTo>
                  <a:pt x="8153352" y="102596"/>
                </a:lnTo>
                <a:lnTo>
                  <a:pt x="8305708" y="106616"/>
                </a:lnTo>
                <a:lnTo>
                  <a:pt x="8458016" y="111291"/>
                </a:lnTo>
                <a:lnTo>
                  <a:pt x="8610272" y="116631"/>
                </a:lnTo>
                <a:lnTo>
                  <a:pt x="8762473" y="122644"/>
                </a:lnTo>
                <a:lnTo>
                  <a:pt x="8914616" y="129336"/>
                </a:lnTo>
                <a:lnTo>
                  <a:pt x="9066697" y="136717"/>
                </a:lnTo>
                <a:lnTo>
                  <a:pt x="9216507" y="145039"/>
                </a:lnTo>
                <a:lnTo>
                  <a:pt x="9367249" y="154075"/>
                </a:lnTo>
                <a:lnTo>
                  <a:pt x="9518698" y="163894"/>
                </a:lnTo>
                <a:lnTo>
                  <a:pt x="9670625" y="174561"/>
                </a:lnTo>
                <a:lnTo>
                  <a:pt x="9822806" y="186145"/>
                </a:lnTo>
                <a:lnTo>
                  <a:pt x="9924287" y="194410"/>
                </a:lnTo>
                <a:lnTo>
                  <a:pt x="10025713" y="203132"/>
                </a:lnTo>
                <a:lnTo>
                  <a:pt x="10127015" y="212332"/>
                </a:lnTo>
                <a:lnTo>
                  <a:pt x="10228127" y="222029"/>
                </a:lnTo>
                <a:lnTo>
                  <a:pt x="10328982" y="232243"/>
                </a:lnTo>
                <a:lnTo>
                  <a:pt x="10429511" y="242994"/>
                </a:lnTo>
                <a:lnTo>
                  <a:pt x="10529649" y="254303"/>
                </a:lnTo>
                <a:lnTo>
                  <a:pt x="10629327" y="266188"/>
                </a:lnTo>
                <a:lnTo>
                  <a:pt x="10829677" y="291335"/>
                </a:lnTo>
                <a:lnTo>
                  <a:pt x="10931535" y="304731"/>
                </a:lnTo>
                <a:lnTo>
                  <a:pt x="11033836" y="318872"/>
                </a:lnTo>
                <a:lnTo>
                  <a:pt x="11136363" y="333773"/>
                </a:lnTo>
                <a:lnTo>
                  <a:pt x="11238899" y="349448"/>
                </a:lnTo>
                <a:lnTo>
                  <a:pt x="11341227" y="365910"/>
                </a:lnTo>
                <a:lnTo>
                  <a:pt x="11392245" y="374441"/>
                </a:lnTo>
                <a:lnTo>
                  <a:pt x="11443130" y="383174"/>
                </a:lnTo>
                <a:lnTo>
                  <a:pt x="11493855" y="392111"/>
                </a:lnTo>
                <a:lnTo>
                  <a:pt x="11544393" y="401254"/>
                </a:lnTo>
                <a:lnTo>
                  <a:pt x="11594716" y="410604"/>
                </a:lnTo>
                <a:lnTo>
                  <a:pt x="11644797" y="420164"/>
                </a:lnTo>
                <a:lnTo>
                  <a:pt x="11827514" y="453336"/>
                </a:lnTo>
                <a:lnTo>
                  <a:pt x="11599081" y="389548"/>
                </a:lnTo>
                <a:lnTo>
                  <a:pt x="11549103" y="378009"/>
                </a:lnTo>
                <a:lnTo>
                  <a:pt x="11498889" y="366670"/>
                </a:lnTo>
                <a:lnTo>
                  <a:pt x="11448468" y="355537"/>
                </a:lnTo>
                <a:lnTo>
                  <a:pt x="11397866" y="344613"/>
                </a:lnTo>
                <a:lnTo>
                  <a:pt x="11347113" y="333903"/>
                </a:lnTo>
                <a:lnTo>
                  <a:pt x="11296234" y="323411"/>
                </a:lnTo>
                <a:lnTo>
                  <a:pt x="11245259" y="313140"/>
                </a:lnTo>
                <a:lnTo>
                  <a:pt x="11194215" y="303095"/>
                </a:lnTo>
                <a:lnTo>
                  <a:pt x="11143129" y="293281"/>
                </a:lnTo>
                <a:lnTo>
                  <a:pt x="11092030" y="283700"/>
                </a:lnTo>
                <a:lnTo>
                  <a:pt x="11040945" y="274358"/>
                </a:lnTo>
                <a:lnTo>
                  <a:pt x="10989901" y="265259"/>
                </a:lnTo>
                <a:lnTo>
                  <a:pt x="10938927" y="256406"/>
                </a:lnTo>
                <a:lnTo>
                  <a:pt x="10888050" y="247803"/>
                </a:lnTo>
                <a:lnTo>
                  <a:pt x="10837298" y="239456"/>
                </a:lnTo>
                <a:lnTo>
                  <a:pt x="10786699" y="231367"/>
                </a:lnTo>
                <a:lnTo>
                  <a:pt x="10686354" y="215648"/>
                </a:lnTo>
                <a:lnTo>
                  <a:pt x="10586250" y="200393"/>
                </a:lnTo>
                <a:lnTo>
                  <a:pt x="10485835" y="185837"/>
                </a:lnTo>
                <a:lnTo>
                  <a:pt x="10385137" y="171959"/>
                </a:lnTo>
                <a:lnTo>
                  <a:pt x="10284186" y="158743"/>
                </a:lnTo>
                <a:lnTo>
                  <a:pt x="10183010" y="146172"/>
                </a:lnTo>
                <a:lnTo>
                  <a:pt x="10081637" y="134227"/>
                </a:lnTo>
                <a:lnTo>
                  <a:pt x="9980098" y="122891"/>
                </a:lnTo>
                <a:lnTo>
                  <a:pt x="9878419" y="112147"/>
                </a:lnTo>
                <a:lnTo>
                  <a:pt x="9776630" y="101976"/>
                </a:lnTo>
                <a:lnTo>
                  <a:pt x="9674760" y="92361"/>
                </a:lnTo>
                <a:lnTo>
                  <a:pt x="9572837" y="83285"/>
                </a:lnTo>
                <a:lnTo>
                  <a:pt x="9470891" y="74729"/>
                </a:lnTo>
                <a:lnTo>
                  <a:pt x="9368949" y="66677"/>
                </a:lnTo>
                <a:lnTo>
                  <a:pt x="9267041" y="59110"/>
                </a:lnTo>
                <a:lnTo>
                  <a:pt x="9165196" y="52011"/>
                </a:lnTo>
                <a:lnTo>
                  <a:pt x="9063441" y="45362"/>
                </a:lnTo>
                <a:lnTo>
                  <a:pt x="8911043" y="36195"/>
                </a:lnTo>
                <a:lnTo>
                  <a:pt x="8759012" y="27941"/>
                </a:lnTo>
                <a:lnTo>
                  <a:pt x="8607444" y="20542"/>
                </a:lnTo>
                <a:lnTo>
                  <a:pt x="8556936" y="18576"/>
                </a:lnTo>
                <a:lnTo>
                  <a:pt x="8455900" y="14959"/>
                </a:lnTo>
                <a:lnTo>
                  <a:pt x="8304302" y="10305"/>
                </a:lnTo>
                <a:lnTo>
                  <a:pt x="8152656" y="6552"/>
                </a:lnTo>
                <a:lnTo>
                  <a:pt x="8000969" y="3673"/>
                </a:lnTo>
                <a:lnTo>
                  <a:pt x="7849247" y="1639"/>
                </a:lnTo>
                <a:lnTo>
                  <a:pt x="7697495" y="424"/>
                </a:lnTo>
                <a:lnTo>
                  <a:pt x="7545721" y="0"/>
                </a:lnTo>
                <a:close/>
              </a:path>
            </a:pathLst>
          </a:custGeom>
          <a:solidFill>
            <a:srgbClr val="FAC6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D2B31DA-0790-4E6F-8D9A-4A246E464374}"/>
              </a:ext>
            </a:extLst>
          </p:cNvPr>
          <p:cNvSpPr txBox="1"/>
          <p:nvPr/>
        </p:nvSpPr>
        <p:spPr>
          <a:xfrm>
            <a:off x="537285" y="6413768"/>
            <a:ext cx="642927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giraron $</a:t>
            </a:r>
            <a:r>
              <a:rPr lang="es-CO" sz="2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23.800.505.723.614,00</a:t>
            </a: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 régimen contributivo a través de la Unidad de Pago por Capitación (UPC). </a:t>
            </a:r>
          </a:p>
          <a:p>
            <a:endParaRPr lang="es-C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F363A41-1F45-442C-9860-5CB5D09CC797}"/>
              </a:ext>
            </a:extLst>
          </p:cNvPr>
          <p:cNvSpPr txBox="1"/>
          <p:nvPr/>
        </p:nvSpPr>
        <p:spPr>
          <a:xfrm>
            <a:off x="1525810" y="5739034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3A345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CO" sz="2800" b="1" dirty="0">
                <a:solidFill>
                  <a:srgbClr val="3A345D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égimen contributivo</a:t>
            </a:r>
            <a:endParaRPr lang="es-CO" sz="2800" b="1" dirty="0">
              <a:solidFill>
                <a:srgbClr val="3A345D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9A18E30-D699-47C8-9FDC-B9487709EA70}"/>
              </a:ext>
            </a:extLst>
          </p:cNvPr>
          <p:cNvSpPr txBox="1"/>
          <p:nvPr/>
        </p:nvSpPr>
        <p:spPr>
          <a:xfrm>
            <a:off x="12608426" y="6000644"/>
            <a:ext cx="4531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3A345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CO" sz="2800" b="1" dirty="0">
                <a:solidFill>
                  <a:srgbClr val="3A345D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égimen subsidiado </a:t>
            </a:r>
            <a:endParaRPr lang="es-CO" sz="2800" b="1" dirty="0">
              <a:solidFill>
                <a:srgbClr val="3A345D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1099AD5-8BF4-43CF-8FBE-CA74AE6AC380}"/>
              </a:ext>
            </a:extLst>
          </p:cNvPr>
          <p:cNvSpPr txBox="1"/>
          <p:nvPr/>
        </p:nvSpPr>
        <p:spPr>
          <a:xfrm>
            <a:off x="12187030" y="6639678"/>
            <a:ext cx="642927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giraron </a:t>
            </a:r>
            <a:r>
              <a:rPr lang="es-CO" sz="2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$24.580.856.460.067,50 </a:t>
            </a: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régimen subsidiado a través de la Unidad de Pago por Capitación (UPC). </a:t>
            </a:r>
          </a:p>
          <a:p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428A8C5-2FD2-4B78-A163-4484A7AACD74}"/>
              </a:ext>
            </a:extLst>
          </p:cNvPr>
          <p:cNvSpPr txBox="1"/>
          <p:nvPr/>
        </p:nvSpPr>
        <p:spPr>
          <a:xfrm>
            <a:off x="6539049" y="4877259"/>
            <a:ext cx="57805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 total girado a cada régimen </a:t>
            </a:r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$52.35 billones</a:t>
            </a:r>
          </a:p>
          <a:p>
            <a:pPr algn="ctr"/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AÑO 2020 </a:t>
            </a:r>
            <a:endParaRPr lang="es-CO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Flecha: doblada 5">
            <a:extLst>
              <a:ext uri="{FF2B5EF4-FFF2-40B4-BE49-F238E27FC236}">
                <a16:creationId xmlns:a16="http://schemas.microsoft.com/office/drawing/2014/main" id="{62D2E2D8-4730-464E-B92A-87A2D85C655F}"/>
              </a:ext>
            </a:extLst>
          </p:cNvPr>
          <p:cNvSpPr/>
          <p:nvPr/>
        </p:nvSpPr>
        <p:spPr>
          <a:xfrm rot="10800000">
            <a:off x="7057942" y="6344201"/>
            <a:ext cx="1799372" cy="1661991"/>
          </a:xfrm>
          <a:prstGeom prst="bentArrow">
            <a:avLst>
              <a:gd name="adj1" fmla="val 21911"/>
              <a:gd name="adj2" fmla="val 24295"/>
              <a:gd name="adj3" fmla="val 32107"/>
              <a:gd name="adj4" fmla="val 169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17" name="Flecha: doblada 16">
            <a:extLst>
              <a:ext uri="{FF2B5EF4-FFF2-40B4-BE49-F238E27FC236}">
                <a16:creationId xmlns:a16="http://schemas.microsoft.com/office/drawing/2014/main" id="{3E84A035-8E86-45E3-9F4B-243E9375B6C0}"/>
              </a:ext>
            </a:extLst>
          </p:cNvPr>
          <p:cNvSpPr/>
          <p:nvPr/>
        </p:nvSpPr>
        <p:spPr>
          <a:xfrm rot="10800000" flipH="1">
            <a:off x="10003458" y="6413767"/>
            <a:ext cx="1477798" cy="1661993"/>
          </a:xfrm>
          <a:prstGeom prst="bentArrow">
            <a:avLst>
              <a:gd name="adj1" fmla="val 22670"/>
              <a:gd name="adj2" fmla="val 30469"/>
              <a:gd name="adj3" fmla="val 36719"/>
              <a:gd name="adj4" fmla="val 231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5105B12-82AE-4520-AFD6-C1DB0A357309}"/>
              </a:ext>
            </a:extLst>
          </p:cNvPr>
          <p:cNvSpPr txBox="1"/>
          <p:nvPr/>
        </p:nvSpPr>
        <p:spPr>
          <a:xfrm>
            <a:off x="6668013" y="8167814"/>
            <a:ext cx="61930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Servicios y Tecnologías en Salud no Financiados con Cargo a la UPC</a:t>
            </a:r>
          </a:p>
          <a:p>
            <a:pPr algn="ctr"/>
            <a:r>
              <a:rPr lang="es-MX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$4.174.048.734.474,02</a:t>
            </a:r>
            <a:endParaRPr lang="es-CO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B63428F-2059-4AA9-B5B9-00982437D0B2}"/>
              </a:ext>
            </a:extLst>
          </p:cNvPr>
          <p:cNvSpPr txBox="1"/>
          <p:nvPr/>
        </p:nvSpPr>
        <p:spPr>
          <a:xfrm>
            <a:off x="202689" y="9842131"/>
            <a:ext cx="3266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* Fuente: respuesta del ADRES  No.20241205624581</a:t>
            </a:r>
            <a:endParaRPr lang="es-CO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8528050" y="9964991"/>
            <a:ext cx="8286115" cy="1089025"/>
            <a:chOff x="8554713" y="9612272"/>
            <a:chExt cx="8286115" cy="10890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4713" y="9612272"/>
              <a:ext cx="2984202" cy="10887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767886" y="9628722"/>
              <a:ext cx="1073150" cy="1073150"/>
            </a:xfrm>
            <a:custGeom>
              <a:avLst/>
              <a:gdLst/>
              <a:ahLst/>
              <a:cxnLst/>
              <a:rect l="l" t="t" r="r" b="b"/>
              <a:pathLst>
                <a:path w="1073150" h="1073150">
                  <a:moveTo>
                    <a:pt x="1072522" y="0"/>
                  </a:moveTo>
                  <a:lnTo>
                    <a:pt x="0" y="0"/>
                  </a:lnTo>
                  <a:lnTo>
                    <a:pt x="0" y="1072522"/>
                  </a:lnTo>
                  <a:lnTo>
                    <a:pt x="1072522" y="1072522"/>
                  </a:lnTo>
                  <a:lnTo>
                    <a:pt x="10725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895A9E72-7FA0-D1D7-86D1-D1DA2831DB65}"/>
              </a:ext>
            </a:extLst>
          </p:cNvPr>
          <p:cNvSpPr txBox="1"/>
          <p:nvPr/>
        </p:nvSpPr>
        <p:spPr>
          <a:xfrm>
            <a:off x="2965450" y="3749675"/>
            <a:ext cx="14597536" cy="451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1319"/>
              </a:spcAft>
            </a:pPr>
            <a:endParaRPr lang="es-CO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5B8CD598-AE18-42B0-BB86-C4BA3813E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255" y="549275"/>
            <a:ext cx="15710793" cy="941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114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8528050" y="9964991"/>
            <a:ext cx="8286115" cy="1089025"/>
            <a:chOff x="8554713" y="9612272"/>
            <a:chExt cx="8286115" cy="10890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4713" y="9612272"/>
              <a:ext cx="2984202" cy="10887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767886" y="9628722"/>
              <a:ext cx="1073150" cy="1073150"/>
            </a:xfrm>
            <a:custGeom>
              <a:avLst/>
              <a:gdLst/>
              <a:ahLst/>
              <a:cxnLst/>
              <a:rect l="l" t="t" r="r" b="b"/>
              <a:pathLst>
                <a:path w="1073150" h="1073150">
                  <a:moveTo>
                    <a:pt x="1072522" y="0"/>
                  </a:moveTo>
                  <a:lnTo>
                    <a:pt x="0" y="0"/>
                  </a:lnTo>
                  <a:lnTo>
                    <a:pt x="0" y="1072522"/>
                  </a:lnTo>
                  <a:lnTo>
                    <a:pt x="1072522" y="1072522"/>
                  </a:lnTo>
                  <a:lnTo>
                    <a:pt x="10725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895A9E72-7FA0-D1D7-86D1-D1DA2831DB65}"/>
              </a:ext>
            </a:extLst>
          </p:cNvPr>
          <p:cNvSpPr txBox="1"/>
          <p:nvPr/>
        </p:nvSpPr>
        <p:spPr>
          <a:xfrm>
            <a:off x="2965450" y="3749675"/>
            <a:ext cx="14597536" cy="451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1319"/>
              </a:spcAft>
            </a:pPr>
            <a:endParaRPr lang="es-CO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362ED90-1099-4171-8E4F-2AAF0C411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16" y="1463675"/>
            <a:ext cx="17881068" cy="732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156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8451850" y="10236687"/>
            <a:ext cx="8286115" cy="1089025"/>
            <a:chOff x="8554713" y="9612272"/>
            <a:chExt cx="8286115" cy="10890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4713" y="9612272"/>
              <a:ext cx="2984202" cy="10887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767886" y="9628722"/>
              <a:ext cx="1073150" cy="1073150"/>
            </a:xfrm>
            <a:custGeom>
              <a:avLst/>
              <a:gdLst/>
              <a:ahLst/>
              <a:cxnLst/>
              <a:rect l="l" t="t" r="r" b="b"/>
              <a:pathLst>
                <a:path w="1073150" h="1073150">
                  <a:moveTo>
                    <a:pt x="1072522" y="0"/>
                  </a:moveTo>
                  <a:lnTo>
                    <a:pt x="0" y="0"/>
                  </a:lnTo>
                  <a:lnTo>
                    <a:pt x="0" y="1072522"/>
                  </a:lnTo>
                  <a:lnTo>
                    <a:pt x="1072522" y="1072522"/>
                  </a:lnTo>
                  <a:lnTo>
                    <a:pt x="10725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895A9E72-7FA0-D1D7-86D1-D1DA2831DB65}"/>
              </a:ext>
            </a:extLst>
          </p:cNvPr>
          <p:cNvSpPr txBox="1"/>
          <p:nvPr/>
        </p:nvSpPr>
        <p:spPr>
          <a:xfrm>
            <a:off x="2965450" y="3749675"/>
            <a:ext cx="14597536" cy="451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1319"/>
              </a:spcAft>
            </a:pPr>
            <a:endParaRPr lang="es-CO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0B17ACD-AB4C-4916-97DC-811919F5E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8474" y="15875"/>
            <a:ext cx="16207152" cy="1025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341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8299450" y="9464675"/>
            <a:ext cx="8286115" cy="1089025"/>
            <a:chOff x="8554713" y="9612272"/>
            <a:chExt cx="8286115" cy="10890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4713" y="9612272"/>
              <a:ext cx="2984202" cy="10887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767886" y="9628722"/>
              <a:ext cx="1073150" cy="1073150"/>
            </a:xfrm>
            <a:custGeom>
              <a:avLst/>
              <a:gdLst/>
              <a:ahLst/>
              <a:cxnLst/>
              <a:rect l="l" t="t" r="r" b="b"/>
              <a:pathLst>
                <a:path w="1073150" h="1073150">
                  <a:moveTo>
                    <a:pt x="1072522" y="0"/>
                  </a:moveTo>
                  <a:lnTo>
                    <a:pt x="0" y="0"/>
                  </a:lnTo>
                  <a:lnTo>
                    <a:pt x="0" y="1072522"/>
                  </a:lnTo>
                  <a:lnTo>
                    <a:pt x="1072522" y="1072522"/>
                  </a:lnTo>
                  <a:lnTo>
                    <a:pt x="10725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895A9E72-7FA0-D1D7-86D1-D1DA2831DB65}"/>
              </a:ext>
            </a:extLst>
          </p:cNvPr>
          <p:cNvSpPr txBox="1"/>
          <p:nvPr/>
        </p:nvSpPr>
        <p:spPr>
          <a:xfrm>
            <a:off x="2965450" y="3749675"/>
            <a:ext cx="14597536" cy="451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1319"/>
              </a:spcAft>
            </a:pPr>
            <a:endParaRPr lang="es-CO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1245243-F603-43CE-85E4-BF02A8400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42" y="2759075"/>
            <a:ext cx="18332018" cy="501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9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16E23BD-6801-4602-8D4D-73EDDEA46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225" y="1289050"/>
            <a:ext cx="6089650" cy="717550"/>
          </a:xfrm>
        </p:spPr>
        <p:txBody>
          <a:bodyPr/>
          <a:lstStyle/>
          <a:p>
            <a:pPr algn="ctr"/>
            <a:r>
              <a:rPr lang="es-MX" dirty="0"/>
              <a:t>ANÁLISIS</a:t>
            </a:r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9047763-1826-42E7-BCAA-1CB7BE27E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250" y="2160954"/>
            <a:ext cx="11830050" cy="6286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B911423-86C4-453D-B569-BA490738D586}"/>
              </a:ext>
            </a:extLst>
          </p:cNvPr>
          <p:cNvSpPr txBox="1"/>
          <p:nvPr/>
        </p:nvSpPr>
        <p:spPr>
          <a:xfrm>
            <a:off x="7006737" y="2822619"/>
            <a:ext cx="502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u="sng" dirty="0">
                <a:solidFill>
                  <a:srgbClr val="3A34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PRESTACIÓN DEL SERVICIO </a:t>
            </a:r>
            <a:endParaRPr lang="es-CO" sz="2800" u="sng" dirty="0">
              <a:solidFill>
                <a:srgbClr val="3A34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B8BE2BA-8252-4234-BE39-2E6ADA50941F}"/>
              </a:ext>
            </a:extLst>
          </p:cNvPr>
          <p:cNvSpPr txBox="1"/>
          <p:nvPr/>
        </p:nvSpPr>
        <p:spPr>
          <a:xfrm>
            <a:off x="1593850" y="3902075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3A345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CO" sz="2800" b="1" dirty="0">
                <a:solidFill>
                  <a:srgbClr val="3A345D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égimen contributivo</a:t>
            </a:r>
            <a:endParaRPr lang="es-CO" sz="2800" b="1" dirty="0">
              <a:solidFill>
                <a:srgbClr val="3A345D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14881B2-3D44-47E7-8D3D-89FD3B9B17C7}"/>
              </a:ext>
            </a:extLst>
          </p:cNvPr>
          <p:cNvSpPr txBox="1"/>
          <p:nvPr/>
        </p:nvSpPr>
        <p:spPr>
          <a:xfrm>
            <a:off x="12871450" y="3865196"/>
            <a:ext cx="4531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3A345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CO" sz="2800" b="1" dirty="0">
                <a:solidFill>
                  <a:srgbClr val="3A345D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égimen subsidiado </a:t>
            </a:r>
            <a:endParaRPr lang="es-CO" sz="2800" b="1" dirty="0">
              <a:solidFill>
                <a:srgbClr val="3A345D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970A634-E890-4641-891F-5BE60E3496B5}"/>
              </a:ext>
            </a:extLst>
          </p:cNvPr>
          <p:cNvSpPr txBox="1"/>
          <p:nvPr/>
        </p:nvSpPr>
        <p:spPr>
          <a:xfrm>
            <a:off x="2736850" y="4425295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90% UPC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7F3ADBF-8D87-4B7A-904E-B78AF38AE618}"/>
              </a:ext>
            </a:extLst>
          </p:cNvPr>
          <p:cNvSpPr txBox="1"/>
          <p:nvPr/>
        </p:nvSpPr>
        <p:spPr>
          <a:xfrm>
            <a:off x="298450" y="5368488"/>
            <a:ext cx="274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Patologías </a:t>
            </a:r>
          </a:p>
          <a:p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relacionado</a:t>
            </a:r>
          </a:p>
          <a:p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CIVID -19 </a:t>
            </a:r>
            <a:endParaRPr lang="es-CO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Flecha: hacia abajo 13">
            <a:extLst>
              <a:ext uri="{FF2B5EF4-FFF2-40B4-BE49-F238E27FC236}">
                <a16:creationId xmlns:a16="http://schemas.microsoft.com/office/drawing/2014/main" id="{4BA32607-2DFE-47F4-A214-34FC55AAD500}"/>
              </a:ext>
            </a:extLst>
          </p:cNvPr>
          <p:cNvSpPr/>
          <p:nvPr/>
        </p:nvSpPr>
        <p:spPr>
          <a:xfrm>
            <a:off x="2935654" y="4948515"/>
            <a:ext cx="715596" cy="2915960"/>
          </a:xfrm>
          <a:prstGeom prst="downArrow">
            <a:avLst>
              <a:gd name="adj1" fmla="val 41026"/>
              <a:gd name="adj2" fmla="val 465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C7119BA-4BDF-47CF-9485-A833217A089E}"/>
              </a:ext>
            </a:extLst>
          </p:cNvPr>
          <p:cNvSpPr txBox="1"/>
          <p:nvPr/>
        </p:nvSpPr>
        <p:spPr>
          <a:xfrm>
            <a:off x="3651250" y="5237451"/>
            <a:ext cx="33559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Frecuencias de USO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Cirugías programadas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Consultas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Hospitalizaciones  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C6AAE92-B2A3-47DA-B24E-3533FFEE0858}"/>
              </a:ext>
            </a:extLst>
          </p:cNvPr>
          <p:cNvSpPr txBox="1"/>
          <p:nvPr/>
        </p:nvSpPr>
        <p:spPr>
          <a:xfrm>
            <a:off x="2147521" y="8022838"/>
            <a:ext cx="30074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Confinamiento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Baja demanda en el servicio.  </a:t>
            </a:r>
            <a:r>
              <a:rPr lang="es-MX" dirty="0"/>
              <a:t> </a:t>
            </a:r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3AC52DB-37F4-48B4-BFA9-F107D1431DCA}"/>
              </a:ext>
            </a:extLst>
          </p:cNvPr>
          <p:cNvSpPr txBox="1"/>
          <p:nvPr/>
        </p:nvSpPr>
        <p:spPr>
          <a:xfrm>
            <a:off x="1748692" y="9788693"/>
            <a:ext cx="3007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Gastos EPS </a:t>
            </a:r>
            <a:endParaRPr lang="es-CO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615888-FC90-41F5-9359-8B76ED87906E}"/>
              </a:ext>
            </a:extLst>
          </p:cNvPr>
          <p:cNvSpPr txBox="1"/>
          <p:nvPr/>
        </p:nvSpPr>
        <p:spPr>
          <a:xfrm>
            <a:off x="4846760" y="9407833"/>
            <a:ext cx="33559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Prestación del servicio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 máximo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Llaves 20">
            <a:extLst>
              <a:ext uri="{FF2B5EF4-FFF2-40B4-BE49-F238E27FC236}">
                <a16:creationId xmlns:a16="http://schemas.microsoft.com/office/drawing/2014/main" id="{1A6DDDD4-1B54-4953-A6D4-4051ADC9DA8B}"/>
              </a:ext>
            </a:extLst>
          </p:cNvPr>
          <p:cNvSpPr/>
          <p:nvPr/>
        </p:nvSpPr>
        <p:spPr>
          <a:xfrm>
            <a:off x="4756150" y="9148396"/>
            <a:ext cx="3355975" cy="1764079"/>
          </a:xfrm>
          <a:prstGeom prst="bracePair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ED4DB4B-E192-4F57-A88B-71951E94A3C8}"/>
              </a:ext>
            </a:extLst>
          </p:cNvPr>
          <p:cNvSpPr txBox="1"/>
          <p:nvPr/>
        </p:nvSpPr>
        <p:spPr>
          <a:xfrm>
            <a:off x="8316302" y="975869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A3D9E30-B994-4296-8CD5-351B2A99ECB9}"/>
              </a:ext>
            </a:extLst>
          </p:cNvPr>
          <p:cNvSpPr txBox="1"/>
          <p:nvPr/>
        </p:nvSpPr>
        <p:spPr>
          <a:xfrm>
            <a:off x="14243050" y="4388416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92% UPC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Flecha: hacia abajo 23">
            <a:extLst>
              <a:ext uri="{FF2B5EF4-FFF2-40B4-BE49-F238E27FC236}">
                <a16:creationId xmlns:a16="http://schemas.microsoft.com/office/drawing/2014/main" id="{6247D2F6-A5FA-49A8-8A3F-9F5EAD497143}"/>
              </a:ext>
            </a:extLst>
          </p:cNvPr>
          <p:cNvSpPr/>
          <p:nvPr/>
        </p:nvSpPr>
        <p:spPr>
          <a:xfrm flipH="1" flipV="1">
            <a:off x="12754476" y="4581478"/>
            <a:ext cx="1066799" cy="15740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41A336A-FBB2-4593-AAD4-9E324E8D9125}"/>
              </a:ext>
            </a:extLst>
          </p:cNvPr>
          <p:cNvSpPr txBox="1"/>
          <p:nvPr/>
        </p:nvSpPr>
        <p:spPr>
          <a:xfrm>
            <a:off x="13854246" y="5395046"/>
            <a:ext cx="49608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Monto excedentes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Prestación y presupuesto máximo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383C035-2C67-4B91-8E68-36843DA1CC72}"/>
              </a:ext>
            </a:extLst>
          </p:cNvPr>
          <p:cNvSpPr txBox="1"/>
          <p:nvPr/>
        </p:nvSpPr>
        <p:spPr>
          <a:xfrm>
            <a:off x="12665441" y="7278882"/>
            <a:ext cx="185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IPS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Abrir llave 26">
            <a:extLst>
              <a:ext uri="{FF2B5EF4-FFF2-40B4-BE49-F238E27FC236}">
                <a16:creationId xmlns:a16="http://schemas.microsoft.com/office/drawing/2014/main" id="{4FA66F65-8D1E-4E39-A32A-755A26A7C107}"/>
              </a:ext>
            </a:extLst>
          </p:cNvPr>
          <p:cNvSpPr/>
          <p:nvPr/>
        </p:nvSpPr>
        <p:spPr>
          <a:xfrm>
            <a:off x="13591565" y="6780041"/>
            <a:ext cx="1147029" cy="1574019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09AF2DC-6743-4E97-9863-4DD1E85F724E}"/>
              </a:ext>
            </a:extLst>
          </p:cNvPr>
          <p:cNvSpPr txBox="1"/>
          <p:nvPr/>
        </p:nvSpPr>
        <p:spPr>
          <a:xfrm>
            <a:off x="14399969" y="6867059"/>
            <a:ext cx="28148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Eventos  facturados 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E520C1CC-D027-44A6-8B05-BA2195CA2964}"/>
              </a:ext>
            </a:extLst>
          </p:cNvPr>
          <p:cNvCxnSpPr>
            <a:cxnSpLocks/>
          </p:cNvCxnSpPr>
          <p:nvPr/>
        </p:nvCxnSpPr>
        <p:spPr>
          <a:xfrm>
            <a:off x="15919450" y="7162127"/>
            <a:ext cx="762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F2C2884-763E-45C0-B5FD-D92F5D5818F6}"/>
              </a:ext>
            </a:extLst>
          </p:cNvPr>
          <p:cNvSpPr txBox="1"/>
          <p:nvPr/>
        </p:nvSpPr>
        <p:spPr>
          <a:xfrm>
            <a:off x="16986250" y="6867059"/>
            <a:ext cx="182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Menos a EPS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38D38F1-DD02-4D5F-A633-380664D792C5}"/>
              </a:ext>
            </a:extLst>
          </p:cNvPr>
          <p:cNvSpPr txBox="1"/>
          <p:nvPr/>
        </p:nvSpPr>
        <p:spPr>
          <a:xfrm>
            <a:off x="14717962" y="8539534"/>
            <a:ext cx="3926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 hablan de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Flecha: hacia abajo 33">
            <a:extLst>
              <a:ext uri="{FF2B5EF4-FFF2-40B4-BE49-F238E27FC236}">
                <a16:creationId xmlns:a16="http://schemas.microsoft.com/office/drawing/2014/main" id="{95DBF5C5-B0E9-4C3B-819F-AD9F359FC9C4}"/>
              </a:ext>
            </a:extLst>
          </p:cNvPr>
          <p:cNvSpPr/>
          <p:nvPr/>
        </p:nvSpPr>
        <p:spPr>
          <a:xfrm flipH="1" flipV="1">
            <a:off x="12871450" y="9214414"/>
            <a:ext cx="1066799" cy="1574019"/>
          </a:xfrm>
          <a:prstGeom prst="downArrow">
            <a:avLst>
              <a:gd name="adj1" fmla="val 3241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9F0C3737-7373-44CC-9F36-ED53EF0A1034}"/>
              </a:ext>
            </a:extLst>
          </p:cNvPr>
          <p:cNvSpPr txBox="1"/>
          <p:nvPr/>
        </p:nvSpPr>
        <p:spPr>
          <a:xfrm>
            <a:off x="13802530" y="9766372"/>
            <a:ext cx="28211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Severidad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(Siniestralidad) </a:t>
            </a:r>
            <a:r>
              <a:rPr lang="es-MX" dirty="0"/>
              <a:t> </a:t>
            </a:r>
            <a:endParaRPr lang="es-CO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CCEE065E-D4B7-499B-8908-DE35F74C5D6B}"/>
              </a:ext>
            </a:extLst>
          </p:cNvPr>
          <p:cNvSpPr txBox="1"/>
          <p:nvPr/>
        </p:nvSpPr>
        <p:spPr>
          <a:xfrm>
            <a:off x="16927878" y="9845708"/>
            <a:ext cx="28211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Enfermedades respiratorias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Flecha: a la izquierda, derecha y arriba 36">
            <a:extLst>
              <a:ext uri="{FF2B5EF4-FFF2-40B4-BE49-F238E27FC236}">
                <a16:creationId xmlns:a16="http://schemas.microsoft.com/office/drawing/2014/main" id="{F5B0A804-086B-491C-AD88-9D94D65D666B}"/>
              </a:ext>
            </a:extLst>
          </p:cNvPr>
          <p:cNvSpPr/>
          <p:nvPr/>
        </p:nvSpPr>
        <p:spPr>
          <a:xfrm>
            <a:off x="7872786" y="3509427"/>
            <a:ext cx="2916360" cy="1859061"/>
          </a:xfrm>
          <a:prstGeom prst="leftRightUpArrow">
            <a:avLst>
              <a:gd name="adj1" fmla="val 8555"/>
              <a:gd name="adj2" fmla="val 1266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56714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Elipse 35">
            <a:extLst>
              <a:ext uri="{FF2B5EF4-FFF2-40B4-BE49-F238E27FC236}">
                <a16:creationId xmlns:a16="http://schemas.microsoft.com/office/drawing/2014/main" id="{A2AF6F76-77A6-4CDF-A86F-7C9D86025400}"/>
              </a:ext>
            </a:extLst>
          </p:cNvPr>
          <p:cNvSpPr/>
          <p:nvPr/>
        </p:nvSpPr>
        <p:spPr>
          <a:xfrm>
            <a:off x="16809134" y="2203127"/>
            <a:ext cx="2419534" cy="82184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C14C986D-9291-4499-B371-022CF4199607}"/>
              </a:ext>
            </a:extLst>
          </p:cNvPr>
          <p:cNvSpPr/>
          <p:nvPr/>
        </p:nvSpPr>
        <p:spPr>
          <a:xfrm>
            <a:off x="311213" y="7044922"/>
            <a:ext cx="5549837" cy="40199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Globo: flecha hacia abajo 29">
            <a:extLst>
              <a:ext uri="{FF2B5EF4-FFF2-40B4-BE49-F238E27FC236}">
                <a16:creationId xmlns:a16="http://schemas.microsoft.com/office/drawing/2014/main" id="{5EE7FE33-0BE5-4311-B9CC-547ACACD6A67}"/>
              </a:ext>
            </a:extLst>
          </p:cNvPr>
          <p:cNvSpPr/>
          <p:nvPr/>
        </p:nvSpPr>
        <p:spPr>
          <a:xfrm>
            <a:off x="15029617" y="6612221"/>
            <a:ext cx="3099633" cy="1035401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Globo: flecha hacia abajo 26">
            <a:extLst>
              <a:ext uri="{FF2B5EF4-FFF2-40B4-BE49-F238E27FC236}">
                <a16:creationId xmlns:a16="http://schemas.microsoft.com/office/drawing/2014/main" id="{50E0AD42-0FCA-46B4-A212-0D16A6469509}"/>
              </a:ext>
            </a:extLst>
          </p:cNvPr>
          <p:cNvSpPr/>
          <p:nvPr/>
        </p:nvSpPr>
        <p:spPr>
          <a:xfrm>
            <a:off x="6431083" y="4836270"/>
            <a:ext cx="10607750" cy="2318007"/>
          </a:xfrm>
          <a:prstGeom prst="downArrowCallout">
            <a:avLst>
              <a:gd name="adj1" fmla="val 16908"/>
              <a:gd name="adj2" fmla="val 22977"/>
              <a:gd name="adj3" fmla="val 25000"/>
              <a:gd name="adj4" fmla="val 5182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Globo: flecha hacia abajo 20">
            <a:extLst>
              <a:ext uri="{FF2B5EF4-FFF2-40B4-BE49-F238E27FC236}">
                <a16:creationId xmlns:a16="http://schemas.microsoft.com/office/drawing/2014/main" id="{76186310-8DAB-4629-876D-611805EAF781}"/>
              </a:ext>
            </a:extLst>
          </p:cNvPr>
          <p:cNvSpPr/>
          <p:nvPr/>
        </p:nvSpPr>
        <p:spPr>
          <a:xfrm>
            <a:off x="7071537" y="3058136"/>
            <a:ext cx="5181599" cy="1659702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1A81618-84D0-4D46-B682-C69645388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190" y="418856"/>
            <a:ext cx="6088973" cy="2077492"/>
          </a:xfrm>
        </p:spPr>
        <p:txBody>
          <a:bodyPr/>
          <a:lstStyle/>
          <a:p>
            <a:r>
              <a:rPr lang="es-MX" dirty="0"/>
              <a:t>1. HALLAZGO DE LA PRESENTACIÓN DEL SERVICIO 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47B5F4-A24F-4EC0-85F0-53BA5AB51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204" y="4130675"/>
            <a:ext cx="18093690" cy="553998"/>
          </a:xfrm>
        </p:spPr>
        <p:txBody>
          <a:bodyPr/>
          <a:lstStyle/>
          <a:p>
            <a:endParaRPr lang="es-MX" sz="1800" dirty="0"/>
          </a:p>
          <a:p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4F9D41C-89B4-429A-8FCC-34DB9135E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548" y="2496348"/>
            <a:ext cx="11830050" cy="6286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AD4596B-B722-408E-9132-5DABF256A513}"/>
              </a:ext>
            </a:extLst>
          </p:cNvPr>
          <p:cNvSpPr txBox="1"/>
          <p:nvPr/>
        </p:nvSpPr>
        <p:spPr>
          <a:xfrm>
            <a:off x="603250" y="3443170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3A34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Presentación del servicio </a:t>
            </a:r>
            <a:endParaRPr lang="es-CO" sz="2800" b="1" dirty="0">
              <a:solidFill>
                <a:srgbClr val="3A34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F5317BFE-65AA-42E6-938D-F664A8D63724}"/>
              </a:ext>
            </a:extLst>
          </p:cNvPr>
          <p:cNvCxnSpPr>
            <a:cxnSpLocks/>
          </p:cNvCxnSpPr>
          <p:nvPr/>
        </p:nvCxnSpPr>
        <p:spPr>
          <a:xfrm>
            <a:off x="1730881" y="3966390"/>
            <a:ext cx="0" cy="4412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221F6B5-CCC9-419B-9E0C-FFE3C101E34E}"/>
              </a:ext>
            </a:extLst>
          </p:cNvPr>
          <p:cNvSpPr txBox="1"/>
          <p:nvPr/>
        </p:nvSpPr>
        <p:spPr>
          <a:xfrm>
            <a:off x="-6350" y="4284562"/>
            <a:ext cx="33613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Excedentes </a:t>
            </a:r>
          </a:p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</a:p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Marzo a Diciembre </a:t>
            </a:r>
          </a:p>
          <a:p>
            <a:pPr algn="ctr"/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5.516 Billones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Abrir llave 15">
            <a:extLst>
              <a:ext uri="{FF2B5EF4-FFF2-40B4-BE49-F238E27FC236}">
                <a16:creationId xmlns:a16="http://schemas.microsoft.com/office/drawing/2014/main" id="{3DABB040-FB5A-4405-9DFB-C8D451E0FDF6}"/>
              </a:ext>
            </a:extLst>
          </p:cNvPr>
          <p:cNvSpPr/>
          <p:nvPr/>
        </p:nvSpPr>
        <p:spPr>
          <a:xfrm>
            <a:off x="2761084" y="4120277"/>
            <a:ext cx="867721" cy="1815882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18E2DF5-39C6-4D4A-B3B8-122DE4F9FE2E}"/>
              </a:ext>
            </a:extLst>
          </p:cNvPr>
          <p:cNvSpPr txBox="1"/>
          <p:nvPr/>
        </p:nvSpPr>
        <p:spPr>
          <a:xfrm>
            <a:off x="3327798" y="4438451"/>
            <a:ext cx="3066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Pagaron deudas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Antes de 2020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C8F9B9B-4AAB-4BF4-B13E-08D4D0E32CD9}"/>
              </a:ext>
            </a:extLst>
          </p:cNvPr>
          <p:cNvSpPr txBox="1"/>
          <p:nvPr/>
        </p:nvSpPr>
        <p:spPr>
          <a:xfrm>
            <a:off x="7071537" y="3165138"/>
            <a:ext cx="54420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arenR"/>
            </a:pPr>
            <a:r>
              <a:rPr lang="es-MX" sz="2800" b="1" dirty="0">
                <a:solidFill>
                  <a:srgbClr val="3A34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DESTINACIÓN ESPECIAL </a:t>
            </a:r>
          </a:p>
          <a:p>
            <a:r>
              <a:rPr lang="es-MX" sz="2800" b="1" dirty="0">
                <a:solidFill>
                  <a:srgbClr val="3A34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CONSTITUCION Y LEY </a:t>
            </a:r>
            <a:endParaRPr lang="es-CO" sz="2800" b="1" dirty="0">
              <a:solidFill>
                <a:srgbClr val="3A34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4EC3985-1A4A-4B23-B6A8-D1262A5F5685}"/>
              </a:ext>
            </a:extLst>
          </p:cNvPr>
          <p:cNvSpPr txBox="1"/>
          <p:nvPr/>
        </p:nvSpPr>
        <p:spPr>
          <a:xfrm>
            <a:off x="6472998" y="4964510"/>
            <a:ext cx="4146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Deudas 2020 pasar 2020</a:t>
            </a:r>
          </a:p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y no pagas 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1DB78ABF-37B1-4172-BEF1-ABFE57379D19}"/>
              </a:ext>
            </a:extLst>
          </p:cNvPr>
          <p:cNvCxnSpPr/>
          <p:nvPr/>
        </p:nvCxnSpPr>
        <p:spPr>
          <a:xfrm>
            <a:off x="10684105" y="5441563"/>
            <a:ext cx="105085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E323BA5-4B78-40AD-9608-797B7973C7FB}"/>
              </a:ext>
            </a:extLst>
          </p:cNvPr>
          <p:cNvSpPr txBox="1"/>
          <p:nvPr/>
        </p:nvSpPr>
        <p:spPr>
          <a:xfrm>
            <a:off x="11734958" y="4949326"/>
            <a:ext cx="51939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ADRES --- Indebido apropiación de recursos parafiscales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396E6B0F-487F-46EB-B8D7-4594B7993FC5}"/>
              </a:ext>
            </a:extLst>
          </p:cNvPr>
          <p:cNvSpPr txBox="1"/>
          <p:nvPr/>
        </p:nvSpPr>
        <p:spPr>
          <a:xfrm>
            <a:off x="7002190" y="7448469"/>
            <a:ext cx="81182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Sentencia  C- 978/2010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Sentencia C-072/12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Sentencia C313/14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Sentencia Consejo de Estado 2008-0038500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FA3C6C7-D81E-4CC0-829B-0A8EF681A3BE}"/>
              </a:ext>
            </a:extLst>
          </p:cNvPr>
          <p:cNvSpPr txBox="1"/>
          <p:nvPr/>
        </p:nvSpPr>
        <p:spPr>
          <a:xfrm>
            <a:off x="15029617" y="6612221"/>
            <a:ext cx="516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3A34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B) Otras voces </a:t>
            </a:r>
            <a:endParaRPr lang="es-CO" sz="2800" b="1" dirty="0">
              <a:solidFill>
                <a:srgbClr val="3A34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B5F2897-CA6B-4AFA-8C55-FF389FA9CDAE}"/>
              </a:ext>
            </a:extLst>
          </p:cNvPr>
          <p:cNvSpPr txBox="1"/>
          <p:nvPr/>
        </p:nvSpPr>
        <p:spPr>
          <a:xfrm>
            <a:off x="14951807" y="7734132"/>
            <a:ext cx="47280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puede pagar deudas anteriores al 2020  con el presupuesto de año 2020 de las IPS 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Abrir llave 31">
            <a:extLst>
              <a:ext uri="{FF2B5EF4-FFF2-40B4-BE49-F238E27FC236}">
                <a16:creationId xmlns:a16="http://schemas.microsoft.com/office/drawing/2014/main" id="{12EB3589-8C3D-46E6-9B07-5B6765A39DF6}"/>
              </a:ext>
            </a:extLst>
          </p:cNvPr>
          <p:cNvSpPr/>
          <p:nvPr/>
        </p:nvSpPr>
        <p:spPr>
          <a:xfrm>
            <a:off x="5553320" y="3024971"/>
            <a:ext cx="1305403" cy="8039903"/>
          </a:xfrm>
          <a:prstGeom prst="leftBrace">
            <a:avLst>
              <a:gd name="adj1" fmla="val 19018"/>
              <a:gd name="adj2" fmla="val 810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2F1FE3B3-1BEF-4C64-B360-4523072E9BB7}"/>
              </a:ext>
            </a:extLst>
          </p:cNvPr>
          <p:cNvSpPr txBox="1"/>
          <p:nvPr/>
        </p:nvSpPr>
        <p:spPr>
          <a:xfrm>
            <a:off x="311213" y="7165464"/>
            <a:ext cx="535452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rgbClr val="3A34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¿Quién tiene la razón?</a:t>
            </a:r>
          </a:p>
          <a:p>
            <a:pPr algn="just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pregunta deberá ser respondida por: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Fiscalía General de la Nación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Procuraduría General de la Nación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Contraloría General de la Republica </a:t>
            </a:r>
          </a:p>
          <a:p>
            <a:r>
              <a:rPr lang="es-MX" dirty="0"/>
              <a:t> </a:t>
            </a:r>
            <a:endParaRPr lang="es-CO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B4AC451-4C85-4C36-9AC7-77F27AD832CA}"/>
              </a:ext>
            </a:extLst>
          </p:cNvPr>
          <p:cNvSpPr txBox="1"/>
          <p:nvPr/>
        </p:nvSpPr>
        <p:spPr>
          <a:xfrm>
            <a:off x="16928916" y="2351623"/>
            <a:ext cx="3797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3A34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TEORIAS: </a:t>
            </a:r>
            <a:endParaRPr lang="es-CO" sz="2800" b="1" dirty="0">
              <a:solidFill>
                <a:srgbClr val="3A34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Flecha: a la izquierda y arriba 36">
            <a:extLst>
              <a:ext uri="{FF2B5EF4-FFF2-40B4-BE49-F238E27FC236}">
                <a16:creationId xmlns:a16="http://schemas.microsoft.com/office/drawing/2014/main" id="{917157CD-D1B1-4A6B-BADC-D5EB1911603F}"/>
              </a:ext>
            </a:extLst>
          </p:cNvPr>
          <p:cNvSpPr/>
          <p:nvPr/>
        </p:nvSpPr>
        <p:spPr>
          <a:xfrm>
            <a:off x="13233349" y="3233390"/>
            <a:ext cx="4362501" cy="688866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Flecha: doblada 37">
            <a:extLst>
              <a:ext uri="{FF2B5EF4-FFF2-40B4-BE49-F238E27FC236}">
                <a16:creationId xmlns:a16="http://schemas.microsoft.com/office/drawing/2014/main" id="{56906349-9CAE-4599-90E4-A281E813D673}"/>
              </a:ext>
            </a:extLst>
          </p:cNvPr>
          <p:cNvSpPr/>
          <p:nvPr/>
        </p:nvSpPr>
        <p:spPr>
          <a:xfrm flipH="1" flipV="1">
            <a:off x="18248594" y="3173466"/>
            <a:ext cx="358809" cy="3871455"/>
          </a:xfrm>
          <a:prstGeom prst="bentArrow">
            <a:avLst>
              <a:gd name="adj1" fmla="val 16235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948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02DEB94-9259-4AFE-8B68-BF6889622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276999"/>
          </a:xfrm>
        </p:spPr>
        <p:txBody>
          <a:bodyPr/>
          <a:lstStyle/>
          <a:p>
            <a:r>
              <a:rPr lang="es-MX" dirty="0"/>
              <a:t> </a:t>
            </a:r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CAFFA5E-7F54-43A4-B432-3D195727D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850" y="320675"/>
            <a:ext cx="13516729" cy="106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486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1F082F3-4175-4DA1-981E-AACCCDCD7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450" y="2043988"/>
            <a:ext cx="11830050" cy="62865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FE430A17-B889-4094-B4DB-1B8B8BD4414C}"/>
              </a:ext>
            </a:extLst>
          </p:cNvPr>
          <p:cNvSpPr txBox="1">
            <a:spLocks/>
          </p:cNvSpPr>
          <p:nvPr/>
        </p:nvSpPr>
        <p:spPr>
          <a:xfrm>
            <a:off x="5861050" y="551531"/>
            <a:ext cx="7467600" cy="138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rgbClr val="3A345D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ctr"/>
            <a:r>
              <a:rPr lang="es-MX" kern="0" dirty="0"/>
              <a:t>2. HALLAZGO PRESUPUESTO MAXIMO</a:t>
            </a:r>
            <a:endParaRPr lang="es-CO" kern="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0DA312E-32DA-46BC-BE0A-E9D003F254E7}"/>
              </a:ext>
            </a:extLst>
          </p:cNvPr>
          <p:cNvSpPr txBox="1"/>
          <p:nvPr/>
        </p:nvSpPr>
        <p:spPr>
          <a:xfrm>
            <a:off x="831850" y="2911475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3A34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  <a:endParaRPr lang="es-CO" sz="2800" b="1" dirty="0">
              <a:solidFill>
                <a:srgbClr val="3A34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39ABDC7D-708C-4661-9E6C-AB8B401AD058}"/>
              </a:ext>
            </a:extLst>
          </p:cNvPr>
          <p:cNvCxnSpPr>
            <a:cxnSpLocks/>
          </p:cNvCxnSpPr>
          <p:nvPr/>
        </p:nvCxnSpPr>
        <p:spPr>
          <a:xfrm>
            <a:off x="1974850" y="3140075"/>
            <a:ext cx="762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EE02AD3B-46E6-4D14-923D-6E44163EF468}"/>
              </a:ext>
            </a:extLst>
          </p:cNvPr>
          <p:cNvCxnSpPr>
            <a:cxnSpLocks/>
          </p:cNvCxnSpPr>
          <p:nvPr/>
        </p:nvCxnSpPr>
        <p:spPr>
          <a:xfrm>
            <a:off x="1289050" y="3434695"/>
            <a:ext cx="0" cy="6197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35A2E5E-5E02-4339-905D-1DE4D1B7AE70}"/>
              </a:ext>
            </a:extLst>
          </p:cNvPr>
          <p:cNvSpPr txBox="1"/>
          <p:nvPr/>
        </p:nvSpPr>
        <p:spPr>
          <a:xfrm>
            <a:off x="520700" y="4070350"/>
            <a:ext cx="2209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Excedentes.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2DEFA5C4-A3E7-48D1-A90B-82A02735C638}"/>
              </a:ext>
            </a:extLst>
          </p:cNvPr>
          <p:cNvCxnSpPr>
            <a:cxnSpLocks/>
          </p:cNvCxnSpPr>
          <p:nvPr/>
        </p:nvCxnSpPr>
        <p:spPr>
          <a:xfrm>
            <a:off x="2584450" y="4331960"/>
            <a:ext cx="762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DBA2641-3C49-4E6C-B2B9-F088B5981B4E}"/>
              </a:ext>
            </a:extLst>
          </p:cNvPr>
          <p:cNvSpPr txBox="1"/>
          <p:nvPr/>
        </p:nvSpPr>
        <p:spPr>
          <a:xfrm>
            <a:off x="3069978" y="3934726"/>
            <a:ext cx="358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Ejecutados por fuera de lo legal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850E19B-BA70-41E5-A2C8-F0A9E3E33587}"/>
              </a:ext>
            </a:extLst>
          </p:cNvPr>
          <p:cNvSpPr txBox="1"/>
          <p:nvPr/>
        </p:nvSpPr>
        <p:spPr>
          <a:xfrm>
            <a:off x="2959100" y="2842017"/>
            <a:ext cx="27431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P.B.S.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3.189 Billones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F99FFE0-1661-42AB-9591-A06BFAED6ECE}"/>
              </a:ext>
            </a:extLst>
          </p:cNvPr>
          <p:cNvSpPr txBox="1"/>
          <p:nvPr/>
        </p:nvSpPr>
        <p:spPr>
          <a:xfrm>
            <a:off x="6927363" y="2562244"/>
            <a:ext cx="41433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3A345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CO" sz="2800" b="1" dirty="0">
                <a:solidFill>
                  <a:srgbClr val="3A345D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égimen contributivo</a:t>
            </a:r>
          </a:p>
          <a:p>
            <a:endParaRPr lang="es-CO" sz="2800" b="1" dirty="0">
              <a:solidFill>
                <a:srgbClr val="3A345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SANITAS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NUEVA EPS</a:t>
            </a:r>
            <a:endParaRPr lang="es-CO" sz="2800" dirty="0"/>
          </a:p>
        </p:txBody>
      </p:sp>
      <p:sp>
        <p:nvSpPr>
          <p:cNvPr id="18" name="Abrir llave 17">
            <a:extLst>
              <a:ext uri="{FF2B5EF4-FFF2-40B4-BE49-F238E27FC236}">
                <a16:creationId xmlns:a16="http://schemas.microsoft.com/office/drawing/2014/main" id="{D7B4BBD4-B72B-49A0-9596-DDE22423D27E}"/>
              </a:ext>
            </a:extLst>
          </p:cNvPr>
          <p:cNvSpPr/>
          <p:nvPr/>
        </p:nvSpPr>
        <p:spPr>
          <a:xfrm>
            <a:off x="6546851" y="2672638"/>
            <a:ext cx="380512" cy="2246769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Abrir llave 18">
            <a:extLst>
              <a:ext uri="{FF2B5EF4-FFF2-40B4-BE49-F238E27FC236}">
                <a16:creationId xmlns:a16="http://schemas.microsoft.com/office/drawing/2014/main" id="{E948E03E-1B9A-460B-9A3C-0341E80A5817}"/>
              </a:ext>
            </a:extLst>
          </p:cNvPr>
          <p:cNvSpPr/>
          <p:nvPr/>
        </p:nvSpPr>
        <p:spPr>
          <a:xfrm>
            <a:off x="11260994" y="2598577"/>
            <a:ext cx="380512" cy="2246769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A93E032-F10B-4D8D-9206-7E576DF86F17}"/>
              </a:ext>
            </a:extLst>
          </p:cNvPr>
          <p:cNvSpPr txBox="1"/>
          <p:nvPr/>
        </p:nvSpPr>
        <p:spPr>
          <a:xfrm>
            <a:off x="11768262" y="3099579"/>
            <a:ext cx="45316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3A345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CO" sz="2800" b="1" dirty="0">
                <a:solidFill>
                  <a:srgbClr val="3A345D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égimen subsidiado</a:t>
            </a:r>
          </a:p>
          <a:p>
            <a:endParaRPr lang="es-CO" sz="2800" b="1" dirty="0">
              <a:solidFill>
                <a:srgbClr val="3A345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EMSANAR </a:t>
            </a:r>
            <a:endParaRPr lang="es-CO" sz="2800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477DE10-8732-449C-9632-AFA47925F210}"/>
              </a:ext>
            </a:extLst>
          </p:cNvPr>
          <p:cNvSpPr txBox="1"/>
          <p:nvPr/>
        </p:nvSpPr>
        <p:spPr>
          <a:xfrm>
            <a:off x="290632" y="5229225"/>
            <a:ext cx="3054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¿Cuando empezó?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71D60339-632F-42A6-8481-B3270BD3D2D0}"/>
              </a:ext>
            </a:extLst>
          </p:cNvPr>
          <p:cNvCxnSpPr>
            <a:cxnSpLocks/>
          </p:cNvCxnSpPr>
          <p:nvPr/>
        </p:nvCxnSpPr>
        <p:spPr>
          <a:xfrm>
            <a:off x="3344982" y="5490835"/>
            <a:ext cx="762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786DD29-396D-447C-B112-542B5ED8FC76}"/>
              </a:ext>
            </a:extLst>
          </p:cNvPr>
          <p:cNvSpPr txBox="1"/>
          <p:nvPr/>
        </p:nvSpPr>
        <p:spPr>
          <a:xfrm>
            <a:off x="4140441" y="5088786"/>
            <a:ext cx="2596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Marzo 2020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COVID 19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B5873376-E039-4766-B0C4-4610676C69DE}"/>
              </a:ext>
            </a:extLst>
          </p:cNvPr>
          <p:cNvCxnSpPr>
            <a:cxnSpLocks/>
          </p:cNvCxnSpPr>
          <p:nvPr/>
        </p:nvCxnSpPr>
        <p:spPr>
          <a:xfrm>
            <a:off x="6651378" y="5801149"/>
            <a:ext cx="234767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39B47628-10FC-4979-9EF2-A843E37710C7}"/>
              </a:ext>
            </a:extLst>
          </p:cNvPr>
          <p:cNvSpPr txBox="1"/>
          <p:nvPr/>
        </p:nvSpPr>
        <p:spPr>
          <a:xfrm>
            <a:off x="9178436" y="5444675"/>
            <a:ext cx="2596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Antes no POS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E9874F45-27A0-4890-8972-3644285602C7}"/>
              </a:ext>
            </a:extLst>
          </p:cNvPr>
          <p:cNvCxnSpPr>
            <a:cxnSpLocks/>
          </p:cNvCxnSpPr>
          <p:nvPr/>
        </p:nvCxnSpPr>
        <p:spPr>
          <a:xfrm>
            <a:off x="1625598" y="5752445"/>
            <a:ext cx="0" cy="66423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14A8F86-EDA5-4ACA-9BBD-F277F2311E10}"/>
              </a:ext>
            </a:extLst>
          </p:cNvPr>
          <p:cNvSpPr txBox="1"/>
          <p:nvPr/>
        </p:nvSpPr>
        <p:spPr>
          <a:xfrm>
            <a:off x="620834" y="6444273"/>
            <a:ext cx="2009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Giro Inicial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215B1278-1D36-4C67-9AF3-C6F8068C9063}"/>
              </a:ext>
            </a:extLst>
          </p:cNvPr>
          <p:cNvCxnSpPr>
            <a:cxnSpLocks/>
          </p:cNvCxnSpPr>
          <p:nvPr/>
        </p:nvCxnSpPr>
        <p:spPr>
          <a:xfrm>
            <a:off x="2578100" y="6705883"/>
            <a:ext cx="762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CuadroTexto 31">
            <a:extLst>
              <a:ext uri="{FF2B5EF4-FFF2-40B4-BE49-F238E27FC236}">
                <a16:creationId xmlns:a16="http://schemas.microsoft.com/office/drawing/2014/main" id="{31BB7C04-358A-4270-BA7D-3EC78CE763D6}"/>
              </a:ext>
            </a:extLst>
          </p:cNvPr>
          <p:cNvSpPr txBox="1"/>
          <p:nvPr/>
        </p:nvSpPr>
        <p:spPr>
          <a:xfrm>
            <a:off x="3367086" y="6511765"/>
            <a:ext cx="47037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 206/20   $</a:t>
            </a: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4.1 Billones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Ajuste  $</a:t>
            </a: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775.100 millones 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9928D15-5A2D-4849-857C-F9D43AD606CA}"/>
              </a:ext>
            </a:extLst>
          </p:cNvPr>
          <p:cNvSpPr txBox="1"/>
          <p:nvPr/>
        </p:nvSpPr>
        <p:spPr>
          <a:xfrm>
            <a:off x="9076103" y="6188599"/>
            <a:ext cx="4222751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solidFill>
                  <a:srgbClr val="3A345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CO" sz="2000" b="1" dirty="0">
                <a:solidFill>
                  <a:srgbClr val="3A345D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égimen contributivo</a:t>
            </a:r>
          </a:p>
          <a:p>
            <a:r>
              <a:rPr lang="es-CO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Departamento y Distritos</a:t>
            </a:r>
          </a:p>
          <a:p>
            <a:endParaRPr lang="es-CO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CO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000" b="1" dirty="0">
                <a:solidFill>
                  <a:srgbClr val="3A345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CO" sz="2000" b="1" dirty="0">
                <a:solidFill>
                  <a:srgbClr val="3A345D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égimen subsidiado</a:t>
            </a:r>
          </a:p>
          <a:p>
            <a:r>
              <a:rPr lang="es-CO" sz="2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Fosiga</a:t>
            </a:r>
            <a:r>
              <a:rPr lang="es-CO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ADRES </a:t>
            </a:r>
          </a:p>
          <a:p>
            <a:endParaRPr lang="es-CO" dirty="0"/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97580BCB-4D91-4565-A038-E3F872B2A063}"/>
              </a:ext>
            </a:extLst>
          </p:cNvPr>
          <p:cNvCxnSpPr>
            <a:stCxn id="25" idx="2"/>
          </p:cNvCxnSpPr>
          <p:nvPr/>
        </p:nvCxnSpPr>
        <p:spPr>
          <a:xfrm>
            <a:off x="10476769" y="5967895"/>
            <a:ext cx="0" cy="2207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CuadroTexto 37">
            <a:extLst>
              <a:ext uri="{FF2B5EF4-FFF2-40B4-BE49-F238E27FC236}">
                <a16:creationId xmlns:a16="http://schemas.microsoft.com/office/drawing/2014/main" id="{7A703611-8B5C-4D02-A055-0FC6E743C41A}"/>
              </a:ext>
            </a:extLst>
          </p:cNvPr>
          <p:cNvSpPr txBox="1"/>
          <p:nvPr/>
        </p:nvSpPr>
        <p:spPr>
          <a:xfrm>
            <a:off x="8365393" y="9539229"/>
            <a:ext cx="42227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PRESUPUESTO MAXIMO NO PBS 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Abrir llave 38">
            <a:extLst>
              <a:ext uri="{FF2B5EF4-FFF2-40B4-BE49-F238E27FC236}">
                <a16:creationId xmlns:a16="http://schemas.microsoft.com/office/drawing/2014/main" id="{DF8473D4-ECF4-44B8-835C-5E9480F2A5E5}"/>
              </a:ext>
            </a:extLst>
          </p:cNvPr>
          <p:cNvSpPr/>
          <p:nvPr/>
        </p:nvSpPr>
        <p:spPr>
          <a:xfrm rot="16200000">
            <a:off x="9359121" y="6811755"/>
            <a:ext cx="2071676" cy="3276587"/>
          </a:xfrm>
          <a:prstGeom prst="leftBrace">
            <a:avLst>
              <a:gd name="adj1" fmla="val 8333"/>
              <a:gd name="adj2" fmla="val 478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C0113ED7-8F1B-4DF6-8FD8-7E43C5618AB0}"/>
              </a:ext>
            </a:extLst>
          </p:cNvPr>
          <p:cNvSpPr txBox="1"/>
          <p:nvPr/>
        </p:nvSpPr>
        <p:spPr>
          <a:xfrm>
            <a:off x="13038506" y="7711090"/>
            <a:ext cx="3733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Tecnologías en salud</a:t>
            </a:r>
          </a:p>
          <a:p>
            <a:endParaRPr lang="es-MX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ANPME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Procedimiento en salud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 médicos  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Abrir llave 40">
            <a:extLst>
              <a:ext uri="{FF2B5EF4-FFF2-40B4-BE49-F238E27FC236}">
                <a16:creationId xmlns:a16="http://schemas.microsoft.com/office/drawing/2014/main" id="{758A8B3D-703A-4FAA-9B12-BA9762819A8D}"/>
              </a:ext>
            </a:extLst>
          </p:cNvPr>
          <p:cNvSpPr/>
          <p:nvPr/>
        </p:nvSpPr>
        <p:spPr>
          <a:xfrm>
            <a:off x="12352691" y="7711090"/>
            <a:ext cx="1000382" cy="3276600"/>
          </a:xfrm>
          <a:prstGeom prst="leftBrace">
            <a:avLst>
              <a:gd name="adj1" fmla="val 8333"/>
              <a:gd name="adj2" fmla="val 7218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Abrir llave 41">
            <a:extLst>
              <a:ext uri="{FF2B5EF4-FFF2-40B4-BE49-F238E27FC236}">
                <a16:creationId xmlns:a16="http://schemas.microsoft.com/office/drawing/2014/main" id="{60DA6D9E-B4BF-4B1B-BEDB-84479047BEF3}"/>
              </a:ext>
            </a:extLst>
          </p:cNvPr>
          <p:cNvSpPr/>
          <p:nvPr/>
        </p:nvSpPr>
        <p:spPr>
          <a:xfrm>
            <a:off x="16075251" y="7627061"/>
            <a:ext cx="1000382" cy="3276600"/>
          </a:xfrm>
          <a:prstGeom prst="leftBrace">
            <a:avLst>
              <a:gd name="adj1" fmla="val 8333"/>
              <a:gd name="adj2" fmla="val 7218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A8B4BF0-DD17-45BB-A324-9CE71A643309}"/>
              </a:ext>
            </a:extLst>
          </p:cNvPr>
          <p:cNvSpPr txBox="1"/>
          <p:nvPr/>
        </p:nvSpPr>
        <p:spPr>
          <a:xfrm>
            <a:off x="16772306" y="7940675"/>
            <a:ext cx="30797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rgbClr val="3A34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UPC</a:t>
            </a:r>
          </a:p>
          <a:p>
            <a:pPr algn="ctr"/>
            <a:endParaRPr lang="es-MX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Prestación de servicio </a:t>
            </a:r>
          </a:p>
          <a:p>
            <a:pPr algn="ctr"/>
            <a:endParaRPr lang="es-MX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90% - 92%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Flecha: a la izquierda y arriba 44">
            <a:extLst>
              <a:ext uri="{FF2B5EF4-FFF2-40B4-BE49-F238E27FC236}">
                <a16:creationId xmlns:a16="http://schemas.microsoft.com/office/drawing/2014/main" id="{2B4FAA47-3761-4753-AE20-ECA6BCF35FE8}"/>
              </a:ext>
            </a:extLst>
          </p:cNvPr>
          <p:cNvSpPr/>
          <p:nvPr/>
        </p:nvSpPr>
        <p:spPr>
          <a:xfrm flipH="1" flipV="1">
            <a:off x="142887" y="4331958"/>
            <a:ext cx="423727" cy="3522387"/>
          </a:xfrm>
          <a:prstGeom prst="leftUpArrow">
            <a:avLst>
              <a:gd name="adj1" fmla="val 25000"/>
              <a:gd name="adj2" fmla="val 25000"/>
              <a:gd name="adj3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57F52753-8444-4C13-ADE2-BD9C45CD07D1}"/>
              </a:ext>
            </a:extLst>
          </p:cNvPr>
          <p:cNvSpPr txBox="1"/>
          <p:nvPr/>
        </p:nvSpPr>
        <p:spPr>
          <a:xfrm>
            <a:off x="101368" y="8069455"/>
            <a:ext cx="3736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3A34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Excedentes</a:t>
            </a:r>
            <a:r>
              <a:rPr lang="es-MX" dirty="0"/>
              <a:t> </a:t>
            </a:r>
            <a:endParaRPr lang="es-CO" dirty="0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2A15348A-5089-4963-B82B-E9E8C05724DF}"/>
              </a:ext>
            </a:extLst>
          </p:cNvPr>
          <p:cNvSpPr txBox="1"/>
          <p:nvPr/>
        </p:nvSpPr>
        <p:spPr>
          <a:xfrm>
            <a:off x="268150" y="8752303"/>
            <a:ext cx="57121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SURA -  Régimen Subsidiado  -  ING 13.794 Billones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Costo 5.626 Billones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Excedente: 8.167 Millones 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119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AE329E-2C9A-4D2A-BDF7-34395560A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250" y="514181"/>
            <a:ext cx="7467600" cy="1384995"/>
          </a:xfrm>
        </p:spPr>
        <p:txBody>
          <a:bodyPr/>
          <a:lstStyle/>
          <a:p>
            <a:pPr algn="ctr"/>
            <a:r>
              <a:rPr lang="es-MX" dirty="0"/>
              <a:t>2. HALLAZGO PRESUPUESTO MAXIMO</a:t>
            </a:r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5523062-1D5C-4999-8C75-686FC5774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271" y="2436677"/>
            <a:ext cx="13693557" cy="820675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FCC6A10-A158-4BFF-9C3B-92CC3E7D0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650" y="1860106"/>
            <a:ext cx="118300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733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0269E69-121F-46B6-8F87-ACDBE6ABB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850" y="250824"/>
            <a:ext cx="15045522" cy="1080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70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D4AE928-75A3-4E23-839E-FC07DF14A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213" y="3825875"/>
            <a:ext cx="17411032" cy="33528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F92017D1-C05D-4123-B4F8-CB0B5C3F9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50" y="464442"/>
            <a:ext cx="7467600" cy="1384995"/>
          </a:xfrm>
        </p:spPr>
        <p:txBody>
          <a:bodyPr/>
          <a:lstStyle/>
          <a:p>
            <a:pPr algn="ctr"/>
            <a:r>
              <a:rPr lang="es-MX" dirty="0"/>
              <a:t>2. HALLAZGO PRESUPUESTO MAXIMO</a:t>
            </a:r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0618E2B-6111-4951-8316-46EC132C6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650" y="1860106"/>
            <a:ext cx="118300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02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FA2614-7F53-4D22-9203-4C653A108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7505" y="979686"/>
            <a:ext cx="9369087" cy="1384995"/>
          </a:xfrm>
        </p:spPr>
        <p:txBody>
          <a:bodyPr/>
          <a:lstStyle/>
          <a:p>
            <a:r>
              <a:rPr lang="es-MX" dirty="0"/>
              <a:t>3. HALLAZGO MAYORES VALORES Y PAGOS A TERCEROS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C66695-1CC5-422D-A44C-E84E0525A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050" y="3009205"/>
            <a:ext cx="19354800" cy="1292662"/>
          </a:xfrm>
        </p:spPr>
        <p:txBody>
          <a:bodyPr/>
          <a:lstStyle/>
          <a:p>
            <a:pPr algn="just"/>
            <a:endParaRPr lang="es-MX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MX" sz="2800" b="1" dirty="0">
                <a:solidFill>
                  <a:srgbClr val="3A34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SURA  </a:t>
            </a:r>
          </a:p>
          <a:p>
            <a:pPr algn="just"/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87AC21-0FAA-41B5-B1D1-A94BC6DAA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250" y="2364680"/>
            <a:ext cx="11830050" cy="628650"/>
          </a:xfrm>
          <a:prstGeom prst="rect">
            <a:avLst/>
          </a:prstGeom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8BD501CF-C096-4EB2-B662-FD5C3903F0B0}"/>
              </a:ext>
            </a:extLst>
          </p:cNvPr>
          <p:cNvCxnSpPr/>
          <p:nvPr/>
        </p:nvCxnSpPr>
        <p:spPr>
          <a:xfrm>
            <a:off x="1746250" y="3597275"/>
            <a:ext cx="6096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17594EDE-333A-4BFA-9C81-1E3C65E73777}"/>
              </a:ext>
            </a:extLst>
          </p:cNvPr>
          <p:cNvSpPr/>
          <p:nvPr/>
        </p:nvSpPr>
        <p:spPr>
          <a:xfrm flipV="1">
            <a:off x="2384669" y="3030942"/>
            <a:ext cx="609600" cy="8928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2342343-20DA-4D12-B3F7-1DCB83C38A38}"/>
              </a:ext>
            </a:extLst>
          </p:cNvPr>
          <p:cNvSpPr txBox="1"/>
          <p:nvPr/>
        </p:nvSpPr>
        <p:spPr>
          <a:xfrm>
            <a:off x="2994269" y="3335665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 a terceros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Abrir llave 8">
            <a:extLst>
              <a:ext uri="{FF2B5EF4-FFF2-40B4-BE49-F238E27FC236}">
                <a16:creationId xmlns:a16="http://schemas.microsoft.com/office/drawing/2014/main" id="{2D72AE4A-308F-4F36-8E93-B100810A5ABE}"/>
              </a:ext>
            </a:extLst>
          </p:cNvPr>
          <p:cNvSpPr/>
          <p:nvPr/>
        </p:nvSpPr>
        <p:spPr>
          <a:xfrm>
            <a:off x="5983165" y="3335665"/>
            <a:ext cx="609600" cy="5881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2449B46-5B27-4F82-9170-C671D677D28D}"/>
              </a:ext>
            </a:extLst>
          </p:cNvPr>
          <p:cNvSpPr txBox="1"/>
          <p:nvPr/>
        </p:nvSpPr>
        <p:spPr>
          <a:xfrm>
            <a:off x="6287964" y="3412453"/>
            <a:ext cx="3695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$ 266.189.167.936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Abrir llave 10">
            <a:extLst>
              <a:ext uri="{FF2B5EF4-FFF2-40B4-BE49-F238E27FC236}">
                <a16:creationId xmlns:a16="http://schemas.microsoft.com/office/drawing/2014/main" id="{A34B434A-AD7A-460E-BD1C-775AAC5C6787}"/>
              </a:ext>
            </a:extLst>
          </p:cNvPr>
          <p:cNvSpPr/>
          <p:nvPr/>
        </p:nvSpPr>
        <p:spPr>
          <a:xfrm>
            <a:off x="9747248" y="3347533"/>
            <a:ext cx="609600" cy="5881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3B47AA2-1D44-4867-9147-02037FC122DD}"/>
              </a:ext>
            </a:extLst>
          </p:cNvPr>
          <p:cNvSpPr txBox="1"/>
          <p:nvPr/>
        </p:nvSpPr>
        <p:spPr>
          <a:xfrm>
            <a:off x="9916253" y="3435524"/>
            <a:ext cx="4038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IPS pagos por eventos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Abrir llave 12">
            <a:extLst>
              <a:ext uri="{FF2B5EF4-FFF2-40B4-BE49-F238E27FC236}">
                <a16:creationId xmlns:a16="http://schemas.microsoft.com/office/drawing/2014/main" id="{65B4A6F9-C1B7-44C4-9156-E71B253986CF}"/>
              </a:ext>
            </a:extLst>
          </p:cNvPr>
          <p:cNvSpPr/>
          <p:nvPr/>
        </p:nvSpPr>
        <p:spPr>
          <a:xfrm>
            <a:off x="13582162" y="3335665"/>
            <a:ext cx="609600" cy="1557010"/>
          </a:xfrm>
          <a:prstGeom prst="leftBrace">
            <a:avLst>
              <a:gd name="adj1" fmla="val 8333"/>
              <a:gd name="adj2" fmla="val 1687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E3EAA30-B6C9-4A61-8060-2CCE09D5B7D5}"/>
              </a:ext>
            </a:extLst>
          </p:cNvPr>
          <p:cNvSpPr txBox="1"/>
          <p:nvPr/>
        </p:nvSpPr>
        <p:spPr>
          <a:xfrm>
            <a:off x="14191762" y="3347533"/>
            <a:ext cx="2565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 facturado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VS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Valor Pagados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C9EA963-096F-40E8-8E99-01990F8F62AB}"/>
              </a:ext>
            </a:extLst>
          </p:cNvPr>
          <p:cNvSpPr txBox="1"/>
          <p:nvPr/>
        </p:nvSpPr>
        <p:spPr>
          <a:xfrm>
            <a:off x="403469" y="7520949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3A34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ANAWAYU </a:t>
            </a:r>
            <a:endParaRPr lang="es-CO" sz="2800" b="1" dirty="0">
              <a:solidFill>
                <a:srgbClr val="3A34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8AB29DB7-2839-437E-B32E-C0F309731BD9}"/>
              </a:ext>
            </a:extLst>
          </p:cNvPr>
          <p:cNvCxnSpPr/>
          <p:nvPr/>
        </p:nvCxnSpPr>
        <p:spPr>
          <a:xfrm>
            <a:off x="2079869" y="6109328"/>
            <a:ext cx="6096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Flecha: hacia abajo 16">
            <a:extLst>
              <a:ext uri="{FF2B5EF4-FFF2-40B4-BE49-F238E27FC236}">
                <a16:creationId xmlns:a16="http://schemas.microsoft.com/office/drawing/2014/main" id="{E717DEB9-765A-4819-AB77-D26B3FCB049E}"/>
              </a:ext>
            </a:extLst>
          </p:cNvPr>
          <p:cNvSpPr/>
          <p:nvPr/>
        </p:nvSpPr>
        <p:spPr>
          <a:xfrm flipV="1">
            <a:off x="2994269" y="5429861"/>
            <a:ext cx="609600" cy="8928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901F4F5-E46A-4AE7-9226-434F6444B684}"/>
              </a:ext>
            </a:extLst>
          </p:cNvPr>
          <p:cNvSpPr txBox="1"/>
          <p:nvPr/>
        </p:nvSpPr>
        <p:spPr>
          <a:xfrm>
            <a:off x="3600937" y="5788819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 a terceros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Abrir llave 18">
            <a:extLst>
              <a:ext uri="{FF2B5EF4-FFF2-40B4-BE49-F238E27FC236}">
                <a16:creationId xmlns:a16="http://schemas.microsoft.com/office/drawing/2014/main" id="{2003BC77-BE6C-45A4-8B92-0056B323E141}"/>
              </a:ext>
            </a:extLst>
          </p:cNvPr>
          <p:cNvSpPr/>
          <p:nvPr/>
        </p:nvSpPr>
        <p:spPr>
          <a:xfrm>
            <a:off x="7015282" y="9174878"/>
            <a:ext cx="609600" cy="5881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1A3371C-976F-46AC-9CBB-D82899E4100F}"/>
              </a:ext>
            </a:extLst>
          </p:cNvPr>
          <p:cNvSpPr txBox="1"/>
          <p:nvPr/>
        </p:nvSpPr>
        <p:spPr>
          <a:xfrm>
            <a:off x="7408496" y="9174878"/>
            <a:ext cx="3739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$178.252.060.792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Abrir llave 20">
            <a:extLst>
              <a:ext uri="{FF2B5EF4-FFF2-40B4-BE49-F238E27FC236}">
                <a16:creationId xmlns:a16="http://schemas.microsoft.com/office/drawing/2014/main" id="{82A6BA09-99FC-46F2-A5EA-DED43DB8CD98}"/>
              </a:ext>
            </a:extLst>
          </p:cNvPr>
          <p:cNvSpPr/>
          <p:nvPr/>
        </p:nvSpPr>
        <p:spPr>
          <a:xfrm>
            <a:off x="10052539" y="5799504"/>
            <a:ext cx="609600" cy="5881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860B3FF-FFD2-4373-AADB-C2C683CF0FD7}"/>
              </a:ext>
            </a:extLst>
          </p:cNvPr>
          <p:cNvSpPr txBox="1"/>
          <p:nvPr/>
        </p:nvSpPr>
        <p:spPr>
          <a:xfrm>
            <a:off x="10357339" y="5864424"/>
            <a:ext cx="4038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IPS pagos por eventos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Abrir llave 22">
            <a:extLst>
              <a:ext uri="{FF2B5EF4-FFF2-40B4-BE49-F238E27FC236}">
                <a16:creationId xmlns:a16="http://schemas.microsoft.com/office/drawing/2014/main" id="{B2CB599E-0583-429F-A573-E151CACBA2B6}"/>
              </a:ext>
            </a:extLst>
          </p:cNvPr>
          <p:cNvSpPr/>
          <p:nvPr/>
        </p:nvSpPr>
        <p:spPr>
          <a:xfrm>
            <a:off x="14045224" y="5836086"/>
            <a:ext cx="609600" cy="1557010"/>
          </a:xfrm>
          <a:prstGeom prst="leftBrace">
            <a:avLst>
              <a:gd name="adj1" fmla="val 8333"/>
              <a:gd name="adj2" fmla="val 1687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462AD79-E796-4740-85EB-367ED0AD9DEF}"/>
              </a:ext>
            </a:extLst>
          </p:cNvPr>
          <p:cNvSpPr txBox="1"/>
          <p:nvPr/>
        </p:nvSpPr>
        <p:spPr>
          <a:xfrm>
            <a:off x="14501940" y="5922093"/>
            <a:ext cx="2565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 facturado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VS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Valor Pagados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CB44345-2A89-4310-BB7D-449830DA4C70}"/>
              </a:ext>
            </a:extLst>
          </p:cNvPr>
          <p:cNvSpPr txBox="1"/>
          <p:nvPr/>
        </p:nvSpPr>
        <p:spPr>
          <a:xfrm>
            <a:off x="236171" y="5864424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3A34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SANITAS</a:t>
            </a:r>
            <a:endParaRPr lang="es-CO" sz="2800" b="1" dirty="0">
              <a:solidFill>
                <a:srgbClr val="3A34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DCC11004-AF5A-4B96-8AC0-96F0867508D7}"/>
              </a:ext>
            </a:extLst>
          </p:cNvPr>
          <p:cNvCxnSpPr/>
          <p:nvPr/>
        </p:nvCxnSpPr>
        <p:spPr>
          <a:xfrm>
            <a:off x="2522171" y="7784164"/>
            <a:ext cx="6096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4A4CFCF-0B5C-4075-AA0B-591388599476}"/>
              </a:ext>
            </a:extLst>
          </p:cNvPr>
          <p:cNvSpPr txBox="1"/>
          <p:nvPr/>
        </p:nvSpPr>
        <p:spPr>
          <a:xfrm>
            <a:off x="403469" y="9054977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rgbClr val="3A34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DUSAKAWI </a:t>
            </a:r>
            <a:endParaRPr lang="es-CO" sz="2800" b="1" dirty="0">
              <a:solidFill>
                <a:srgbClr val="3A34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EC59DC7B-65B4-4D15-9AD6-5F1CA24952C3}"/>
              </a:ext>
            </a:extLst>
          </p:cNvPr>
          <p:cNvCxnSpPr/>
          <p:nvPr/>
        </p:nvCxnSpPr>
        <p:spPr>
          <a:xfrm>
            <a:off x="2689469" y="9316587"/>
            <a:ext cx="6096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Flecha: hacia abajo 28">
            <a:extLst>
              <a:ext uri="{FF2B5EF4-FFF2-40B4-BE49-F238E27FC236}">
                <a16:creationId xmlns:a16="http://schemas.microsoft.com/office/drawing/2014/main" id="{1DB8B2BB-415A-4130-AE18-F694D9B33FD8}"/>
              </a:ext>
            </a:extLst>
          </p:cNvPr>
          <p:cNvSpPr/>
          <p:nvPr/>
        </p:nvSpPr>
        <p:spPr>
          <a:xfrm flipV="1">
            <a:off x="3299069" y="7211082"/>
            <a:ext cx="609600" cy="8928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0" name="Flecha: hacia abajo 29">
            <a:extLst>
              <a:ext uri="{FF2B5EF4-FFF2-40B4-BE49-F238E27FC236}">
                <a16:creationId xmlns:a16="http://schemas.microsoft.com/office/drawing/2014/main" id="{FE25F4C2-838C-4C53-8CE4-00BF6C4A8AD2}"/>
              </a:ext>
            </a:extLst>
          </p:cNvPr>
          <p:cNvSpPr/>
          <p:nvPr/>
        </p:nvSpPr>
        <p:spPr>
          <a:xfrm flipV="1">
            <a:off x="3346450" y="8870155"/>
            <a:ext cx="609600" cy="8928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5C5A3F4-B705-4916-8EEF-0B4EBF5C34B4}"/>
              </a:ext>
            </a:extLst>
          </p:cNvPr>
          <p:cNvSpPr txBox="1"/>
          <p:nvPr/>
        </p:nvSpPr>
        <p:spPr>
          <a:xfrm>
            <a:off x="3925765" y="9123789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 a terceros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2EDFE21-5751-428F-B141-E247DFE72992}"/>
              </a:ext>
            </a:extLst>
          </p:cNvPr>
          <p:cNvSpPr txBox="1"/>
          <p:nvPr/>
        </p:nvSpPr>
        <p:spPr>
          <a:xfrm>
            <a:off x="3908669" y="7587109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Valores a terceros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Abrir llave 32">
            <a:extLst>
              <a:ext uri="{FF2B5EF4-FFF2-40B4-BE49-F238E27FC236}">
                <a16:creationId xmlns:a16="http://schemas.microsoft.com/office/drawing/2014/main" id="{C7AA0CFF-CBCB-4A32-AA12-4A4D188DB7D5}"/>
              </a:ext>
            </a:extLst>
          </p:cNvPr>
          <p:cNvSpPr/>
          <p:nvPr/>
        </p:nvSpPr>
        <p:spPr>
          <a:xfrm>
            <a:off x="6541234" y="5788819"/>
            <a:ext cx="609600" cy="5881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Abrir llave 33">
            <a:extLst>
              <a:ext uri="{FF2B5EF4-FFF2-40B4-BE49-F238E27FC236}">
                <a16:creationId xmlns:a16="http://schemas.microsoft.com/office/drawing/2014/main" id="{E0185057-5A18-4346-9F9E-4C37E196340A}"/>
              </a:ext>
            </a:extLst>
          </p:cNvPr>
          <p:cNvSpPr/>
          <p:nvPr/>
        </p:nvSpPr>
        <p:spPr>
          <a:xfrm>
            <a:off x="6957644" y="7587109"/>
            <a:ext cx="609600" cy="5881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6A575561-811D-4B08-B904-E143D6A6D77D}"/>
              </a:ext>
            </a:extLst>
          </p:cNvPr>
          <p:cNvSpPr txBox="1"/>
          <p:nvPr/>
        </p:nvSpPr>
        <p:spPr>
          <a:xfrm>
            <a:off x="6767141" y="5788819"/>
            <a:ext cx="3798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$266.189.177.930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46898F2D-BFF1-47B2-A7C5-B6CC043A5543}"/>
              </a:ext>
            </a:extLst>
          </p:cNvPr>
          <p:cNvSpPr txBox="1"/>
          <p:nvPr/>
        </p:nvSpPr>
        <p:spPr>
          <a:xfrm>
            <a:off x="7330098" y="7545716"/>
            <a:ext cx="3293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$3.612.364.258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Abrir llave 36">
            <a:extLst>
              <a:ext uri="{FF2B5EF4-FFF2-40B4-BE49-F238E27FC236}">
                <a16:creationId xmlns:a16="http://schemas.microsoft.com/office/drawing/2014/main" id="{3B20D795-8E4C-4B26-9E61-063D6FDFA225}"/>
              </a:ext>
            </a:extLst>
          </p:cNvPr>
          <p:cNvSpPr/>
          <p:nvPr/>
        </p:nvSpPr>
        <p:spPr>
          <a:xfrm>
            <a:off x="10603525" y="9162681"/>
            <a:ext cx="609600" cy="5881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Abrir llave 37">
            <a:extLst>
              <a:ext uri="{FF2B5EF4-FFF2-40B4-BE49-F238E27FC236}">
                <a16:creationId xmlns:a16="http://schemas.microsoft.com/office/drawing/2014/main" id="{60049FF2-A04A-4F03-ADAB-140FB84C48BE}"/>
              </a:ext>
            </a:extLst>
          </p:cNvPr>
          <p:cNvSpPr/>
          <p:nvPr/>
        </p:nvSpPr>
        <p:spPr>
          <a:xfrm>
            <a:off x="10063774" y="7513256"/>
            <a:ext cx="609600" cy="5881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6BD87F6A-72F0-4C87-A723-A53B7347A8BA}"/>
              </a:ext>
            </a:extLst>
          </p:cNvPr>
          <p:cNvSpPr txBox="1"/>
          <p:nvPr/>
        </p:nvSpPr>
        <p:spPr>
          <a:xfrm>
            <a:off x="10908325" y="9162192"/>
            <a:ext cx="4038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IPS pagos por eventos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AC9E5400-AACE-4B79-B97B-5B622CBDF694}"/>
              </a:ext>
            </a:extLst>
          </p:cNvPr>
          <p:cNvSpPr txBox="1"/>
          <p:nvPr/>
        </p:nvSpPr>
        <p:spPr>
          <a:xfrm>
            <a:off x="10509739" y="7532084"/>
            <a:ext cx="4038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IPS pagos por eventos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Abrir llave 40">
            <a:extLst>
              <a:ext uri="{FF2B5EF4-FFF2-40B4-BE49-F238E27FC236}">
                <a16:creationId xmlns:a16="http://schemas.microsoft.com/office/drawing/2014/main" id="{8E90B066-CF1F-4630-86CC-60436C5F36F7}"/>
              </a:ext>
            </a:extLst>
          </p:cNvPr>
          <p:cNvSpPr/>
          <p:nvPr/>
        </p:nvSpPr>
        <p:spPr>
          <a:xfrm>
            <a:off x="14243541" y="7513256"/>
            <a:ext cx="609600" cy="1557010"/>
          </a:xfrm>
          <a:prstGeom prst="leftBrace">
            <a:avLst>
              <a:gd name="adj1" fmla="val 8333"/>
              <a:gd name="adj2" fmla="val 1687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Abrir llave 41">
            <a:extLst>
              <a:ext uri="{FF2B5EF4-FFF2-40B4-BE49-F238E27FC236}">
                <a16:creationId xmlns:a16="http://schemas.microsoft.com/office/drawing/2014/main" id="{2A567991-140F-4FCF-A9E3-C1AF30BDA6A0}"/>
              </a:ext>
            </a:extLst>
          </p:cNvPr>
          <p:cNvSpPr/>
          <p:nvPr/>
        </p:nvSpPr>
        <p:spPr>
          <a:xfrm>
            <a:off x="14736111" y="9282806"/>
            <a:ext cx="609600" cy="1557010"/>
          </a:xfrm>
          <a:prstGeom prst="leftBrace">
            <a:avLst>
              <a:gd name="adj1" fmla="val 8333"/>
              <a:gd name="adj2" fmla="val 1687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283E52E4-5390-4BE6-8625-C2F6DFF368B3}"/>
              </a:ext>
            </a:extLst>
          </p:cNvPr>
          <p:cNvSpPr txBox="1"/>
          <p:nvPr/>
        </p:nvSpPr>
        <p:spPr>
          <a:xfrm>
            <a:off x="15126880" y="9326450"/>
            <a:ext cx="2565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 facturado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VS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Valor Pagados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CC28BB08-7C57-46DA-B994-7EA44CE1A9B7}"/>
              </a:ext>
            </a:extLst>
          </p:cNvPr>
          <p:cNvSpPr txBox="1"/>
          <p:nvPr/>
        </p:nvSpPr>
        <p:spPr>
          <a:xfrm>
            <a:off x="14736111" y="7611888"/>
            <a:ext cx="2565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 facturado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VS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Valor Pagados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250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71603B-C1FC-4169-8B1B-2F262441D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5662" y="930275"/>
            <a:ext cx="9906000" cy="1384995"/>
          </a:xfrm>
        </p:spPr>
        <p:txBody>
          <a:bodyPr/>
          <a:lstStyle/>
          <a:p>
            <a:r>
              <a:rPr lang="es-MX" dirty="0"/>
              <a:t>4. HALLAZGO PAGOS DIFERENTES A LOS SERVICIOS DE SALUD </a:t>
            </a:r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D5D00E9-0BE6-404B-BD71-BF9E87DA0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806" y="3176297"/>
            <a:ext cx="14690487" cy="51816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56D7DF1-2A98-4439-91C0-41A1D59B2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710" y="2332817"/>
            <a:ext cx="118300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980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5B3772F-7D2F-49AC-87F6-7CD6642BA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3894" y="465137"/>
            <a:ext cx="10016311" cy="1037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131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F391C0-3B43-4B50-950D-B5F9E7746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8606" y="701675"/>
            <a:ext cx="7006887" cy="2077492"/>
          </a:xfrm>
        </p:spPr>
        <p:txBody>
          <a:bodyPr/>
          <a:lstStyle/>
          <a:p>
            <a:r>
              <a:rPr lang="es-MX" dirty="0"/>
              <a:t>GASTOS DIFERENTES DE SALUD POR LAS EPS</a:t>
            </a:r>
            <a:endParaRPr lang="es-CO" dirty="0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365C237F-09A1-48BF-ACAA-50CD4B610362}"/>
              </a:ext>
            </a:extLst>
          </p:cNvPr>
          <p:cNvSpPr/>
          <p:nvPr/>
        </p:nvSpPr>
        <p:spPr>
          <a:xfrm>
            <a:off x="3458162" y="2053104"/>
            <a:ext cx="11830050" cy="633095"/>
          </a:xfrm>
          <a:custGeom>
            <a:avLst/>
            <a:gdLst/>
            <a:ahLst/>
            <a:cxnLst/>
            <a:rect l="l" t="t" r="r" b="b"/>
            <a:pathLst>
              <a:path w="11830050" h="633095">
                <a:moveTo>
                  <a:pt x="7545721" y="0"/>
                </a:moveTo>
                <a:lnTo>
                  <a:pt x="7393930" y="337"/>
                </a:lnTo>
                <a:lnTo>
                  <a:pt x="7242128" y="1410"/>
                </a:lnTo>
                <a:lnTo>
                  <a:pt x="7090323" y="3189"/>
                </a:lnTo>
                <a:lnTo>
                  <a:pt x="6938519" y="5648"/>
                </a:lnTo>
                <a:lnTo>
                  <a:pt x="6786724" y="8758"/>
                </a:lnTo>
                <a:lnTo>
                  <a:pt x="6584353" y="13870"/>
                </a:lnTo>
                <a:lnTo>
                  <a:pt x="6382022" y="20024"/>
                </a:lnTo>
                <a:lnTo>
                  <a:pt x="6179747" y="27156"/>
                </a:lnTo>
                <a:lnTo>
                  <a:pt x="5977541" y="35198"/>
                </a:lnTo>
                <a:lnTo>
                  <a:pt x="5724903" y="46431"/>
                </a:lnTo>
                <a:lnTo>
                  <a:pt x="5472426" y="58857"/>
                </a:lnTo>
                <a:lnTo>
                  <a:pt x="5169706" y="75159"/>
                </a:lnTo>
                <a:lnTo>
                  <a:pt x="5067935" y="81396"/>
                </a:lnTo>
                <a:lnTo>
                  <a:pt x="4813538" y="97783"/>
                </a:lnTo>
                <a:lnTo>
                  <a:pt x="4559192" y="115312"/>
                </a:lnTo>
                <a:lnTo>
                  <a:pt x="4304906" y="133987"/>
                </a:lnTo>
                <a:lnTo>
                  <a:pt x="4050688" y="153815"/>
                </a:lnTo>
                <a:lnTo>
                  <a:pt x="3796548" y="174803"/>
                </a:lnTo>
                <a:lnTo>
                  <a:pt x="3542495" y="196955"/>
                </a:lnTo>
                <a:lnTo>
                  <a:pt x="3288538" y="220278"/>
                </a:lnTo>
                <a:lnTo>
                  <a:pt x="3034686" y="244779"/>
                </a:lnTo>
                <a:lnTo>
                  <a:pt x="2780949" y="270462"/>
                </a:lnTo>
                <a:lnTo>
                  <a:pt x="2527336" y="297335"/>
                </a:lnTo>
                <a:lnTo>
                  <a:pt x="2273855" y="325404"/>
                </a:lnTo>
                <a:lnTo>
                  <a:pt x="2020515" y="354674"/>
                </a:lnTo>
                <a:lnTo>
                  <a:pt x="1767327" y="385152"/>
                </a:lnTo>
                <a:lnTo>
                  <a:pt x="1514299" y="416843"/>
                </a:lnTo>
                <a:lnTo>
                  <a:pt x="1261439" y="449754"/>
                </a:lnTo>
                <a:lnTo>
                  <a:pt x="1008758" y="483891"/>
                </a:lnTo>
                <a:lnTo>
                  <a:pt x="756265" y="519259"/>
                </a:lnTo>
                <a:lnTo>
                  <a:pt x="503968" y="555866"/>
                </a:lnTo>
                <a:lnTo>
                  <a:pt x="251876" y="593716"/>
                </a:lnTo>
                <a:lnTo>
                  <a:pt x="0" y="632817"/>
                </a:lnTo>
                <a:lnTo>
                  <a:pt x="400012" y="581282"/>
                </a:lnTo>
                <a:lnTo>
                  <a:pt x="800953" y="531469"/>
                </a:lnTo>
                <a:lnTo>
                  <a:pt x="1152489" y="489413"/>
                </a:lnTo>
                <a:lnTo>
                  <a:pt x="1504643" y="448892"/>
                </a:lnTo>
                <a:lnTo>
                  <a:pt x="1806948" y="415458"/>
                </a:lnTo>
                <a:lnTo>
                  <a:pt x="2109648" y="383289"/>
                </a:lnTo>
                <a:lnTo>
                  <a:pt x="2412715" y="352450"/>
                </a:lnTo>
                <a:lnTo>
                  <a:pt x="2716121" y="323004"/>
                </a:lnTo>
                <a:lnTo>
                  <a:pt x="3019840" y="295015"/>
                </a:lnTo>
                <a:lnTo>
                  <a:pt x="3273157" y="272850"/>
                </a:lnTo>
                <a:lnTo>
                  <a:pt x="3526656" y="251777"/>
                </a:lnTo>
                <a:lnTo>
                  <a:pt x="3780321" y="231834"/>
                </a:lnTo>
                <a:lnTo>
                  <a:pt x="4034135" y="213058"/>
                </a:lnTo>
                <a:lnTo>
                  <a:pt x="4288084" y="195486"/>
                </a:lnTo>
                <a:lnTo>
                  <a:pt x="4542150" y="179154"/>
                </a:lnTo>
                <a:lnTo>
                  <a:pt x="4796319" y="164099"/>
                </a:lnTo>
                <a:lnTo>
                  <a:pt x="4999717" y="152999"/>
                </a:lnTo>
                <a:lnTo>
                  <a:pt x="5203161" y="142760"/>
                </a:lnTo>
                <a:lnTo>
                  <a:pt x="5406645" y="133399"/>
                </a:lnTo>
                <a:lnTo>
                  <a:pt x="5610159" y="124936"/>
                </a:lnTo>
                <a:lnTo>
                  <a:pt x="5813696" y="117390"/>
                </a:lnTo>
                <a:lnTo>
                  <a:pt x="6017247" y="110779"/>
                </a:lnTo>
                <a:lnTo>
                  <a:pt x="6220805" y="105123"/>
                </a:lnTo>
                <a:lnTo>
                  <a:pt x="6424360" y="100439"/>
                </a:lnTo>
                <a:lnTo>
                  <a:pt x="6627905" y="96748"/>
                </a:lnTo>
                <a:lnTo>
                  <a:pt x="6831433" y="94068"/>
                </a:lnTo>
                <a:lnTo>
                  <a:pt x="7034933" y="92418"/>
                </a:lnTo>
                <a:lnTo>
                  <a:pt x="7238400" y="91817"/>
                </a:lnTo>
                <a:lnTo>
                  <a:pt x="7441823" y="92283"/>
                </a:lnTo>
                <a:lnTo>
                  <a:pt x="7645196" y="93836"/>
                </a:lnTo>
                <a:lnTo>
                  <a:pt x="7848510" y="96495"/>
                </a:lnTo>
                <a:lnTo>
                  <a:pt x="8000951" y="99225"/>
                </a:lnTo>
                <a:lnTo>
                  <a:pt x="8153352" y="102596"/>
                </a:lnTo>
                <a:lnTo>
                  <a:pt x="8305708" y="106616"/>
                </a:lnTo>
                <a:lnTo>
                  <a:pt x="8458016" y="111291"/>
                </a:lnTo>
                <a:lnTo>
                  <a:pt x="8610272" y="116631"/>
                </a:lnTo>
                <a:lnTo>
                  <a:pt x="8762473" y="122644"/>
                </a:lnTo>
                <a:lnTo>
                  <a:pt x="8914616" y="129336"/>
                </a:lnTo>
                <a:lnTo>
                  <a:pt x="9066697" y="136717"/>
                </a:lnTo>
                <a:lnTo>
                  <a:pt x="9216507" y="145039"/>
                </a:lnTo>
                <a:lnTo>
                  <a:pt x="9367249" y="154075"/>
                </a:lnTo>
                <a:lnTo>
                  <a:pt x="9518698" y="163894"/>
                </a:lnTo>
                <a:lnTo>
                  <a:pt x="9670625" y="174561"/>
                </a:lnTo>
                <a:lnTo>
                  <a:pt x="9822806" y="186145"/>
                </a:lnTo>
                <a:lnTo>
                  <a:pt x="9924287" y="194410"/>
                </a:lnTo>
                <a:lnTo>
                  <a:pt x="10025713" y="203132"/>
                </a:lnTo>
                <a:lnTo>
                  <a:pt x="10127015" y="212332"/>
                </a:lnTo>
                <a:lnTo>
                  <a:pt x="10228127" y="222029"/>
                </a:lnTo>
                <a:lnTo>
                  <a:pt x="10328982" y="232243"/>
                </a:lnTo>
                <a:lnTo>
                  <a:pt x="10429511" y="242994"/>
                </a:lnTo>
                <a:lnTo>
                  <a:pt x="10529649" y="254303"/>
                </a:lnTo>
                <a:lnTo>
                  <a:pt x="10629327" y="266188"/>
                </a:lnTo>
                <a:lnTo>
                  <a:pt x="10829677" y="291335"/>
                </a:lnTo>
                <a:lnTo>
                  <a:pt x="10931535" y="304731"/>
                </a:lnTo>
                <a:lnTo>
                  <a:pt x="11033836" y="318872"/>
                </a:lnTo>
                <a:lnTo>
                  <a:pt x="11136363" y="333773"/>
                </a:lnTo>
                <a:lnTo>
                  <a:pt x="11238899" y="349448"/>
                </a:lnTo>
                <a:lnTo>
                  <a:pt x="11341227" y="365910"/>
                </a:lnTo>
                <a:lnTo>
                  <a:pt x="11392245" y="374441"/>
                </a:lnTo>
                <a:lnTo>
                  <a:pt x="11443130" y="383174"/>
                </a:lnTo>
                <a:lnTo>
                  <a:pt x="11493855" y="392111"/>
                </a:lnTo>
                <a:lnTo>
                  <a:pt x="11544393" y="401254"/>
                </a:lnTo>
                <a:lnTo>
                  <a:pt x="11594716" y="410604"/>
                </a:lnTo>
                <a:lnTo>
                  <a:pt x="11644797" y="420164"/>
                </a:lnTo>
                <a:lnTo>
                  <a:pt x="11827514" y="453336"/>
                </a:lnTo>
                <a:lnTo>
                  <a:pt x="11599081" y="389548"/>
                </a:lnTo>
                <a:lnTo>
                  <a:pt x="11549103" y="378009"/>
                </a:lnTo>
                <a:lnTo>
                  <a:pt x="11498889" y="366670"/>
                </a:lnTo>
                <a:lnTo>
                  <a:pt x="11448468" y="355537"/>
                </a:lnTo>
                <a:lnTo>
                  <a:pt x="11397866" y="344613"/>
                </a:lnTo>
                <a:lnTo>
                  <a:pt x="11347113" y="333903"/>
                </a:lnTo>
                <a:lnTo>
                  <a:pt x="11296234" y="323411"/>
                </a:lnTo>
                <a:lnTo>
                  <a:pt x="11245259" y="313140"/>
                </a:lnTo>
                <a:lnTo>
                  <a:pt x="11194215" y="303095"/>
                </a:lnTo>
                <a:lnTo>
                  <a:pt x="11143129" y="293281"/>
                </a:lnTo>
                <a:lnTo>
                  <a:pt x="11092030" y="283700"/>
                </a:lnTo>
                <a:lnTo>
                  <a:pt x="11040945" y="274358"/>
                </a:lnTo>
                <a:lnTo>
                  <a:pt x="10989901" y="265259"/>
                </a:lnTo>
                <a:lnTo>
                  <a:pt x="10938927" y="256406"/>
                </a:lnTo>
                <a:lnTo>
                  <a:pt x="10888050" y="247803"/>
                </a:lnTo>
                <a:lnTo>
                  <a:pt x="10837298" y="239456"/>
                </a:lnTo>
                <a:lnTo>
                  <a:pt x="10786699" y="231367"/>
                </a:lnTo>
                <a:lnTo>
                  <a:pt x="10686354" y="215648"/>
                </a:lnTo>
                <a:lnTo>
                  <a:pt x="10586250" y="200393"/>
                </a:lnTo>
                <a:lnTo>
                  <a:pt x="10485835" y="185837"/>
                </a:lnTo>
                <a:lnTo>
                  <a:pt x="10385137" y="171959"/>
                </a:lnTo>
                <a:lnTo>
                  <a:pt x="10284186" y="158743"/>
                </a:lnTo>
                <a:lnTo>
                  <a:pt x="10183010" y="146172"/>
                </a:lnTo>
                <a:lnTo>
                  <a:pt x="10081637" y="134227"/>
                </a:lnTo>
                <a:lnTo>
                  <a:pt x="9980098" y="122891"/>
                </a:lnTo>
                <a:lnTo>
                  <a:pt x="9878419" y="112147"/>
                </a:lnTo>
                <a:lnTo>
                  <a:pt x="9776630" y="101976"/>
                </a:lnTo>
                <a:lnTo>
                  <a:pt x="9674760" y="92361"/>
                </a:lnTo>
                <a:lnTo>
                  <a:pt x="9572837" y="83285"/>
                </a:lnTo>
                <a:lnTo>
                  <a:pt x="9470891" y="74729"/>
                </a:lnTo>
                <a:lnTo>
                  <a:pt x="9368949" y="66677"/>
                </a:lnTo>
                <a:lnTo>
                  <a:pt x="9267041" y="59110"/>
                </a:lnTo>
                <a:lnTo>
                  <a:pt x="9165196" y="52011"/>
                </a:lnTo>
                <a:lnTo>
                  <a:pt x="9063441" y="45362"/>
                </a:lnTo>
                <a:lnTo>
                  <a:pt x="8911043" y="36195"/>
                </a:lnTo>
                <a:lnTo>
                  <a:pt x="8759012" y="27941"/>
                </a:lnTo>
                <a:lnTo>
                  <a:pt x="8607444" y="20542"/>
                </a:lnTo>
                <a:lnTo>
                  <a:pt x="8556936" y="18576"/>
                </a:lnTo>
                <a:lnTo>
                  <a:pt x="8455900" y="14959"/>
                </a:lnTo>
                <a:lnTo>
                  <a:pt x="8304302" y="10305"/>
                </a:lnTo>
                <a:lnTo>
                  <a:pt x="8152656" y="6552"/>
                </a:lnTo>
                <a:lnTo>
                  <a:pt x="8000969" y="3673"/>
                </a:lnTo>
                <a:lnTo>
                  <a:pt x="7849247" y="1639"/>
                </a:lnTo>
                <a:lnTo>
                  <a:pt x="7697495" y="424"/>
                </a:lnTo>
                <a:lnTo>
                  <a:pt x="7545721" y="0"/>
                </a:lnTo>
                <a:close/>
              </a:path>
            </a:pathLst>
          </a:custGeom>
          <a:solidFill>
            <a:srgbClr val="FAC60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46" name="Picture 2" descr="Cómo se clasifican las agencias de viajes? - Entorno Turístico">
            <a:extLst>
              <a:ext uri="{FF2B5EF4-FFF2-40B4-BE49-F238E27FC236}">
                <a16:creationId xmlns:a16="http://schemas.microsoft.com/office/drawing/2014/main" id="{B5353D0A-7BE1-461E-9DBB-4FF9505C2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3749675"/>
            <a:ext cx="4343400" cy="251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CE97845-2DED-4E4E-AA8E-43933DC9F591}"/>
              </a:ext>
            </a:extLst>
          </p:cNvPr>
          <p:cNvSpPr txBox="1"/>
          <p:nvPr/>
        </p:nvSpPr>
        <p:spPr>
          <a:xfrm>
            <a:off x="450850" y="6366957"/>
            <a:ext cx="4648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Anticipo de Viaje</a:t>
            </a:r>
          </a:p>
          <a:p>
            <a:r>
              <a:rPr lang="es-CO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</a:t>
            </a:r>
            <a:r>
              <a:rPr lang="es-CO" sz="2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$205.401.710  - NUEVA EPS </a:t>
            </a:r>
            <a:endParaRPr lang="es-CO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148" name="Picture 4" descr="Gerencie.com. Gerencie sus asuntos y negocios.">
            <a:extLst>
              <a:ext uri="{FF2B5EF4-FFF2-40B4-BE49-F238E27FC236}">
                <a16:creationId xmlns:a16="http://schemas.microsoft.com/office/drawing/2014/main" id="{D5A21DED-0284-4594-9ACA-ABC974A53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50" y="3903082"/>
            <a:ext cx="5039022" cy="251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A4F3481-A757-444C-B23D-E361872E3E89}"/>
              </a:ext>
            </a:extLst>
          </p:cNvPr>
          <p:cNvSpPr txBox="1"/>
          <p:nvPr/>
        </p:nvSpPr>
        <p:spPr>
          <a:xfrm>
            <a:off x="5861050" y="6602414"/>
            <a:ext cx="579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Pago de  </a:t>
            </a:r>
            <a:r>
              <a:rPr lang="es-CO" sz="2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Honorarios </a:t>
            </a:r>
            <a:br>
              <a:rPr lang="es-CO" sz="2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CO" sz="2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$1.088.920.355 </a:t>
            </a:r>
            <a:endParaRPr lang="es-CO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9029473-75E9-4D68-801B-16B42E658894}"/>
              </a:ext>
            </a:extLst>
          </p:cNvPr>
          <p:cNvSpPr txBox="1"/>
          <p:nvPr/>
        </p:nvSpPr>
        <p:spPr>
          <a:xfrm>
            <a:off x="16239444" y="5007777"/>
            <a:ext cx="4419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Multas y Sanciones</a:t>
            </a:r>
          </a:p>
          <a:p>
            <a:r>
              <a:rPr lang="es-CO" sz="2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$92.816.406</a:t>
            </a:r>
            <a:b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CO" dirty="0"/>
          </a:p>
        </p:txBody>
      </p:sp>
      <p:pic>
        <p:nvPicPr>
          <p:cNvPr id="6150" name="Picture 6" descr="98 multas por incumplimiento del SARLAFT, SAGRILAFT y PTEE">
            <a:extLst>
              <a:ext uri="{FF2B5EF4-FFF2-40B4-BE49-F238E27FC236}">
                <a16:creationId xmlns:a16="http://schemas.microsoft.com/office/drawing/2014/main" id="{BE24527A-EE8A-4A3C-9A46-0A0EC3601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6045" y="3188497"/>
            <a:ext cx="4343399" cy="322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Tipos de juegos de bingo - Blog Bodog">
            <a:extLst>
              <a:ext uri="{FF2B5EF4-FFF2-40B4-BE49-F238E27FC236}">
                <a16:creationId xmlns:a16="http://schemas.microsoft.com/office/drawing/2014/main" id="{E88F7CDC-7837-4FF7-8812-228EF0736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1442" y="7083619"/>
            <a:ext cx="5248408" cy="393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A6832BAE-481A-43C1-B28F-5623280C307C}"/>
              </a:ext>
            </a:extLst>
          </p:cNvPr>
          <p:cNvSpPr txBox="1"/>
          <p:nvPr/>
        </p:nvSpPr>
        <p:spPr>
          <a:xfrm>
            <a:off x="15776442" y="9500488"/>
            <a:ext cx="3514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Bingos </a:t>
            </a:r>
          </a:p>
          <a:p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$1,000,000,000</a:t>
            </a:r>
            <a:endParaRPr lang="es-CO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296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lobo: flecha hacia abajo 33">
            <a:extLst>
              <a:ext uri="{FF2B5EF4-FFF2-40B4-BE49-F238E27FC236}">
                <a16:creationId xmlns:a16="http://schemas.microsoft.com/office/drawing/2014/main" id="{7AD5ED8E-A78D-4250-A6E0-5626454CF106}"/>
              </a:ext>
            </a:extLst>
          </p:cNvPr>
          <p:cNvSpPr/>
          <p:nvPr/>
        </p:nvSpPr>
        <p:spPr>
          <a:xfrm>
            <a:off x="1893277" y="6287771"/>
            <a:ext cx="4648198" cy="1271904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Globo: flecha derecha 23">
            <a:extLst>
              <a:ext uri="{FF2B5EF4-FFF2-40B4-BE49-F238E27FC236}">
                <a16:creationId xmlns:a16="http://schemas.microsoft.com/office/drawing/2014/main" id="{BD61FF77-5C31-4935-A185-D9DF92D8A87A}"/>
              </a:ext>
            </a:extLst>
          </p:cNvPr>
          <p:cNvSpPr/>
          <p:nvPr/>
        </p:nvSpPr>
        <p:spPr>
          <a:xfrm>
            <a:off x="11737391" y="3609515"/>
            <a:ext cx="4563051" cy="1347693"/>
          </a:xfrm>
          <a:prstGeom prst="rightArrowCallout">
            <a:avLst>
              <a:gd name="adj1" fmla="val 25000"/>
              <a:gd name="adj2" fmla="val 22689"/>
              <a:gd name="adj3" fmla="val 55042"/>
              <a:gd name="adj4" fmla="val 7699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Globo: flecha derecha 21">
            <a:extLst>
              <a:ext uri="{FF2B5EF4-FFF2-40B4-BE49-F238E27FC236}">
                <a16:creationId xmlns:a16="http://schemas.microsoft.com/office/drawing/2014/main" id="{EC09D667-3EBB-4006-A9C6-39E529A55351}"/>
              </a:ext>
            </a:extLst>
          </p:cNvPr>
          <p:cNvSpPr/>
          <p:nvPr/>
        </p:nvSpPr>
        <p:spPr>
          <a:xfrm>
            <a:off x="11728450" y="2485665"/>
            <a:ext cx="3962382" cy="1014572"/>
          </a:xfrm>
          <a:prstGeom prst="rightArrowCallout">
            <a:avLst>
              <a:gd name="adj1" fmla="val 25000"/>
              <a:gd name="adj2" fmla="val 22689"/>
              <a:gd name="adj3" fmla="val 55042"/>
              <a:gd name="adj4" fmla="val 7917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4726AF-3608-44D2-82DF-E26E2DB2D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650" y="2567342"/>
            <a:ext cx="18093690" cy="861774"/>
          </a:xfrm>
        </p:spPr>
        <p:txBody>
          <a:bodyPr/>
          <a:lstStyle/>
          <a:p>
            <a:pPr algn="ctr"/>
            <a:endParaRPr lang="es-MX" sz="28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CO" sz="280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6D9508B-1E6D-46F8-8F50-A4E1EDBD2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6450" y="854473"/>
            <a:ext cx="7006887" cy="692497"/>
          </a:xfrm>
        </p:spPr>
        <p:txBody>
          <a:bodyPr/>
          <a:lstStyle/>
          <a:p>
            <a:r>
              <a:rPr lang="es-MX" dirty="0"/>
              <a:t>RESERVA TECNICA</a:t>
            </a:r>
            <a:endParaRPr lang="es-CO" dirty="0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A25C858A-D917-4171-B9E2-1DC24AFEFE3B}"/>
              </a:ext>
            </a:extLst>
          </p:cNvPr>
          <p:cNvSpPr/>
          <p:nvPr/>
        </p:nvSpPr>
        <p:spPr>
          <a:xfrm>
            <a:off x="3422650" y="1699770"/>
            <a:ext cx="11830050" cy="633095"/>
          </a:xfrm>
          <a:custGeom>
            <a:avLst/>
            <a:gdLst/>
            <a:ahLst/>
            <a:cxnLst/>
            <a:rect l="l" t="t" r="r" b="b"/>
            <a:pathLst>
              <a:path w="11830050" h="633095">
                <a:moveTo>
                  <a:pt x="7545721" y="0"/>
                </a:moveTo>
                <a:lnTo>
                  <a:pt x="7393930" y="337"/>
                </a:lnTo>
                <a:lnTo>
                  <a:pt x="7242128" y="1410"/>
                </a:lnTo>
                <a:lnTo>
                  <a:pt x="7090323" y="3189"/>
                </a:lnTo>
                <a:lnTo>
                  <a:pt x="6938519" y="5648"/>
                </a:lnTo>
                <a:lnTo>
                  <a:pt x="6786724" y="8758"/>
                </a:lnTo>
                <a:lnTo>
                  <a:pt x="6584353" y="13870"/>
                </a:lnTo>
                <a:lnTo>
                  <a:pt x="6382022" y="20024"/>
                </a:lnTo>
                <a:lnTo>
                  <a:pt x="6179747" y="27156"/>
                </a:lnTo>
                <a:lnTo>
                  <a:pt x="5977541" y="35198"/>
                </a:lnTo>
                <a:lnTo>
                  <a:pt x="5724903" y="46431"/>
                </a:lnTo>
                <a:lnTo>
                  <a:pt x="5472426" y="58857"/>
                </a:lnTo>
                <a:lnTo>
                  <a:pt x="5169706" y="75159"/>
                </a:lnTo>
                <a:lnTo>
                  <a:pt x="5067935" y="81396"/>
                </a:lnTo>
                <a:lnTo>
                  <a:pt x="4813538" y="97783"/>
                </a:lnTo>
                <a:lnTo>
                  <a:pt x="4559192" y="115312"/>
                </a:lnTo>
                <a:lnTo>
                  <a:pt x="4304906" y="133987"/>
                </a:lnTo>
                <a:lnTo>
                  <a:pt x="4050688" y="153815"/>
                </a:lnTo>
                <a:lnTo>
                  <a:pt x="3796548" y="174803"/>
                </a:lnTo>
                <a:lnTo>
                  <a:pt x="3542495" y="196955"/>
                </a:lnTo>
                <a:lnTo>
                  <a:pt x="3288538" y="220278"/>
                </a:lnTo>
                <a:lnTo>
                  <a:pt x="3034686" y="244779"/>
                </a:lnTo>
                <a:lnTo>
                  <a:pt x="2780949" y="270462"/>
                </a:lnTo>
                <a:lnTo>
                  <a:pt x="2527336" y="297335"/>
                </a:lnTo>
                <a:lnTo>
                  <a:pt x="2273855" y="325404"/>
                </a:lnTo>
                <a:lnTo>
                  <a:pt x="2020515" y="354674"/>
                </a:lnTo>
                <a:lnTo>
                  <a:pt x="1767327" y="385152"/>
                </a:lnTo>
                <a:lnTo>
                  <a:pt x="1514299" y="416843"/>
                </a:lnTo>
                <a:lnTo>
                  <a:pt x="1261439" y="449754"/>
                </a:lnTo>
                <a:lnTo>
                  <a:pt x="1008758" y="483891"/>
                </a:lnTo>
                <a:lnTo>
                  <a:pt x="756265" y="519259"/>
                </a:lnTo>
                <a:lnTo>
                  <a:pt x="503968" y="555866"/>
                </a:lnTo>
                <a:lnTo>
                  <a:pt x="251876" y="593716"/>
                </a:lnTo>
                <a:lnTo>
                  <a:pt x="0" y="632817"/>
                </a:lnTo>
                <a:lnTo>
                  <a:pt x="400012" y="581282"/>
                </a:lnTo>
                <a:lnTo>
                  <a:pt x="800953" y="531469"/>
                </a:lnTo>
                <a:lnTo>
                  <a:pt x="1152489" y="489413"/>
                </a:lnTo>
                <a:lnTo>
                  <a:pt x="1504643" y="448892"/>
                </a:lnTo>
                <a:lnTo>
                  <a:pt x="1806948" y="415458"/>
                </a:lnTo>
                <a:lnTo>
                  <a:pt x="2109648" y="383289"/>
                </a:lnTo>
                <a:lnTo>
                  <a:pt x="2412715" y="352450"/>
                </a:lnTo>
                <a:lnTo>
                  <a:pt x="2716121" y="323004"/>
                </a:lnTo>
                <a:lnTo>
                  <a:pt x="3019840" y="295015"/>
                </a:lnTo>
                <a:lnTo>
                  <a:pt x="3273157" y="272850"/>
                </a:lnTo>
                <a:lnTo>
                  <a:pt x="3526656" y="251777"/>
                </a:lnTo>
                <a:lnTo>
                  <a:pt x="3780321" y="231834"/>
                </a:lnTo>
                <a:lnTo>
                  <a:pt x="4034135" y="213058"/>
                </a:lnTo>
                <a:lnTo>
                  <a:pt x="4288084" y="195486"/>
                </a:lnTo>
                <a:lnTo>
                  <a:pt x="4542150" y="179154"/>
                </a:lnTo>
                <a:lnTo>
                  <a:pt x="4796319" y="164099"/>
                </a:lnTo>
                <a:lnTo>
                  <a:pt x="4999717" y="152999"/>
                </a:lnTo>
                <a:lnTo>
                  <a:pt x="5203161" y="142760"/>
                </a:lnTo>
                <a:lnTo>
                  <a:pt x="5406645" y="133399"/>
                </a:lnTo>
                <a:lnTo>
                  <a:pt x="5610159" y="124936"/>
                </a:lnTo>
                <a:lnTo>
                  <a:pt x="5813696" y="117390"/>
                </a:lnTo>
                <a:lnTo>
                  <a:pt x="6017247" y="110779"/>
                </a:lnTo>
                <a:lnTo>
                  <a:pt x="6220805" y="105123"/>
                </a:lnTo>
                <a:lnTo>
                  <a:pt x="6424360" y="100439"/>
                </a:lnTo>
                <a:lnTo>
                  <a:pt x="6627905" y="96748"/>
                </a:lnTo>
                <a:lnTo>
                  <a:pt x="6831433" y="94068"/>
                </a:lnTo>
                <a:lnTo>
                  <a:pt x="7034933" y="92418"/>
                </a:lnTo>
                <a:lnTo>
                  <a:pt x="7238400" y="91817"/>
                </a:lnTo>
                <a:lnTo>
                  <a:pt x="7441823" y="92283"/>
                </a:lnTo>
                <a:lnTo>
                  <a:pt x="7645196" y="93836"/>
                </a:lnTo>
                <a:lnTo>
                  <a:pt x="7848510" y="96495"/>
                </a:lnTo>
                <a:lnTo>
                  <a:pt x="8000951" y="99225"/>
                </a:lnTo>
                <a:lnTo>
                  <a:pt x="8153352" y="102596"/>
                </a:lnTo>
                <a:lnTo>
                  <a:pt x="8305708" y="106616"/>
                </a:lnTo>
                <a:lnTo>
                  <a:pt x="8458016" y="111291"/>
                </a:lnTo>
                <a:lnTo>
                  <a:pt x="8610272" y="116631"/>
                </a:lnTo>
                <a:lnTo>
                  <a:pt x="8762473" y="122644"/>
                </a:lnTo>
                <a:lnTo>
                  <a:pt x="8914616" y="129336"/>
                </a:lnTo>
                <a:lnTo>
                  <a:pt x="9066697" y="136717"/>
                </a:lnTo>
                <a:lnTo>
                  <a:pt x="9216507" y="145039"/>
                </a:lnTo>
                <a:lnTo>
                  <a:pt x="9367249" y="154075"/>
                </a:lnTo>
                <a:lnTo>
                  <a:pt x="9518698" y="163894"/>
                </a:lnTo>
                <a:lnTo>
                  <a:pt x="9670625" y="174561"/>
                </a:lnTo>
                <a:lnTo>
                  <a:pt x="9822806" y="186145"/>
                </a:lnTo>
                <a:lnTo>
                  <a:pt x="9924287" y="194410"/>
                </a:lnTo>
                <a:lnTo>
                  <a:pt x="10025713" y="203132"/>
                </a:lnTo>
                <a:lnTo>
                  <a:pt x="10127015" y="212332"/>
                </a:lnTo>
                <a:lnTo>
                  <a:pt x="10228127" y="222029"/>
                </a:lnTo>
                <a:lnTo>
                  <a:pt x="10328982" y="232243"/>
                </a:lnTo>
                <a:lnTo>
                  <a:pt x="10429511" y="242994"/>
                </a:lnTo>
                <a:lnTo>
                  <a:pt x="10529649" y="254303"/>
                </a:lnTo>
                <a:lnTo>
                  <a:pt x="10629327" y="266188"/>
                </a:lnTo>
                <a:lnTo>
                  <a:pt x="10829677" y="291335"/>
                </a:lnTo>
                <a:lnTo>
                  <a:pt x="10931535" y="304731"/>
                </a:lnTo>
                <a:lnTo>
                  <a:pt x="11033836" y="318872"/>
                </a:lnTo>
                <a:lnTo>
                  <a:pt x="11136363" y="333773"/>
                </a:lnTo>
                <a:lnTo>
                  <a:pt x="11238899" y="349448"/>
                </a:lnTo>
                <a:lnTo>
                  <a:pt x="11341227" y="365910"/>
                </a:lnTo>
                <a:lnTo>
                  <a:pt x="11392245" y="374441"/>
                </a:lnTo>
                <a:lnTo>
                  <a:pt x="11443130" y="383174"/>
                </a:lnTo>
                <a:lnTo>
                  <a:pt x="11493855" y="392111"/>
                </a:lnTo>
                <a:lnTo>
                  <a:pt x="11544393" y="401254"/>
                </a:lnTo>
                <a:lnTo>
                  <a:pt x="11594716" y="410604"/>
                </a:lnTo>
                <a:lnTo>
                  <a:pt x="11644797" y="420164"/>
                </a:lnTo>
                <a:lnTo>
                  <a:pt x="11827514" y="453336"/>
                </a:lnTo>
                <a:lnTo>
                  <a:pt x="11599081" y="389548"/>
                </a:lnTo>
                <a:lnTo>
                  <a:pt x="11549103" y="378009"/>
                </a:lnTo>
                <a:lnTo>
                  <a:pt x="11498889" y="366670"/>
                </a:lnTo>
                <a:lnTo>
                  <a:pt x="11448468" y="355537"/>
                </a:lnTo>
                <a:lnTo>
                  <a:pt x="11397866" y="344613"/>
                </a:lnTo>
                <a:lnTo>
                  <a:pt x="11347113" y="333903"/>
                </a:lnTo>
                <a:lnTo>
                  <a:pt x="11296234" y="323411"/>
                </a:lnTo>
                <a:lnTo>
                  <a:pt x="11245259" y="313140"/>
                </a:lnTo>
                <a:lnTo>
                  <a:pt x="11194215" y="303095"/>
                </a:lnTo>
                <a:lnTo>
                  <a:pt x="11143129" y="293281"/>
                </a:lnTo>
                <a:lnTo>
                  <a:pt x="11092030" y="283700"/>
                </a:lnTo>
                <a:lnTo>
                  <a:pt x="11040945" y="274358"/>
                </a:lnTo>
                <a:lnTo>
                  <a:pt x="10989901" y="265259"/>
                </a:lnTo>
                <a:lnTo>
                  <a:pt x="10938927" y="256406"/>
                </a:lnTo>
                <a:lnTo>
                  <a:pt x="10888050" y="247803"/>
                </a:lnTo>
                <a:lnTo>
                  <a:pt x="10837298" y="239456"/>
                </a:lnTo>
                <a:lnTo>
                  <a:pt x="10786699" y="231367"/>
                </a:lnTo>
                <a:lnTo>
                  <a:pt x="10686354" y="215648"/>
                </a:lnTo>
                <a:lnTo>
                  <a:pt x="10586250" y="200393"/>
                </a:lnTo>
                <a:lnTo>
                  <a:pt x="10485835" y="185837"/>
                </a:lnTo>
                <a:lnTo>
                  <a:pt x="10385137" y="171959"/>
                </a:lnTo>
                <a:lnTo>
                  <a:pt x="10284186" y="158743"/>
                </a:lnTo>
                <a:lnTo>
                  <a:pt x="10183010" y="146172"/>
                </a:lnTo>
                <a:lnTo>
                  <a:pt x="10081637" y="134227"/>
                </a:lnTo>
                <a:lnTo>
                  <a:pt x="9980098" y="122891"/>
                </a:lnTo>
                <a:lnTo>
                  <a:pt x="9878419" y="112147"/>
                </a:lnTo>
                <a:lnTo>
                  <a:pt x="9776630" y="101976"/>
                </a:lnTo>
                <a:lnTo>
                  <a:pt x="9674760" y="92361"/>
                </a:lnTo>
                <a:lnTo>
                  <a:pt x="9572837" y="83285"/>
                </a:lnTo>
                <a:lnTo>
                  <a:pt x="9470891" y="74729"/>
                </a:lnTo>
                <a:lnTo>
                  <a:pt x="9368949" y="66677"/>
                </a:lnTo>
                <a:lnTo>
                  <a:pt x="9267041" y="59110"/>
                </a:lnTo>
                <a:lnTo>
                  <a:pt x="9165196" y="52011"/>
                </a:lnTo>
                <a:lnTo>
                  <a:pt x="9063441" y="45362"/>
                </a:lnTo>
                <a:lnTo>
                  <a:pt x="8911043" y="36195"/>
                </a:lnTo>
                <a:lnTo>
                  <a:pt x="8759012" y="27941"/>
                </a:lnTo>
                <a:lnTo>
                  <a:pt x="8607444" y="20542"/>
                </a:lnTo>
                <a:lnTo>
                  <a:pt x="8556936" y="18576"/>
                </a:lnTo>
                <a:lnTo>
                  <a:pt x="8455900" y="14959"/>
                </a:lnTo>
                <a:lnTo>
                  <a:pt x="8304302" y="10305"/>
                </a:lnTo>
                <a:lnTo>
                  <a:pt x="8152656" y="6552"/>
                </a:lnTo>
                <a:lnTo>
                  <a:pt x="8000969" y="3673"/>
                </a:lnTo>
                <a:lnTo>
                  <a:pt x="7849247" y="1639"/>
                </a:lnTo>
                <a:lnTo>
                  <a:pt x="7697495" y="424"/>
                </a:lnTo>
                <a:lnTo>
                  <a:pt x="7545721" y="0"/>
                </a:lnTo>
                <a:close/>
              </a:path>
            </a:pathLst>
          </a:custGeom>
          <a:solidFill>
            <a:srgbClr val="FAC6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1FDC813-6DEB-4413-95C4-64B6B75D972C}"/>
              </a:ext>
            </a:extLst>
          </p:cNvPr>
          <p:cNvSpPr txBox="1"/>
          <p:nvPr/>
        </p:nvSpPr>
        <p:spPr>
          <a:xfrm>
            <a:off x="7059295" y="2529654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Decreto 600/2020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EA9EBFD8-D780-4249-A750-719EDB062551}"/>
              </a:ext>
            </a:extLst>
          </p:cNvPr>
          <p:cNvCxnSpPr/>
          <p:nvPr/>
        </p:nvCxnSpPr>
        <p:spPr>
          <a:xfrm>
            <a:off x="9802495" y="1852569"/>
            <a:ext cx="0" cy="6330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25289A1A-3697-41DB-A8D2-908EB936C0FD}"/>
              </a:ext>
            </a:extLst>
          </p:cNvPr>
          <p:cNvCxnSpPr/>
          <p:nvPr/>
        </p:nvCxnSpPr>
        <p:spPr>
          <a:xfrm>
            <a:off x="9802495" y="3183690"/>
            <a:ext cx="0" cy="6330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88DDCB4E-BD76-41D3-BFFF-47D9B92E8964}"/>
              </a:ext>
            </a:extLst>
          </p:cNvPr>
          <p:cNvSpPr txBox="1"/>
          <p:nvPr/>
        </p:nvSpPr>
        <p:spPr>
          <a:xfrm>
            <a:off x="8164195" y="38009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Autorizado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C445DBA9-48B7-4FF0-83EB-52C1053FC72E}"/>
              </a:ext>
            </a:extLst>
          </p:cNvPr>
          <p:cNvCxnSpPr/>
          <p:nvPr/>
        </p:nvCxnSpPr>
        <p:spPr>
          <a:xfrm>
            <a:off x="9802495" y="4324120"/>
            <a:ext cx="0" cy="6330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36DD9D9A-275A-4A7F-9B40-1711CDE70E77}"/>
              </a:ext>
            </a:extLst>
          </p:cNvPr>
          <p:cNvCxnSpPr>
            <a:cxnSpLocks/>
          </p:cNvCxnSpPr>
          <p:nvPr/>
        </p:nvCxnSpPr>
        <p:spPr>
          <a:xfrm flipH="1">
            <a:off x="4998913" y="2835275"/>
            <a:ext cx="276713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1588AA0-0F96-407C-842A-C855442EC4A3}"/>
              </a:ext>
            </a:extLst>
          </p:cNvPr>
          <p:cNvSpPr txBox="1"/>
          <p:nvPr/>
        </p:nvSpPr>
        <p:spPr>
          <a:xfrm>
            <a:off x="984250" y="2529654"/>
            <a:ext cx="46481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Respuestas </a:t>
            </a:r>
            <a:r>
              <a:rPr lang="es-MX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CGR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¿Si pagaron deudas antes de 2020?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Respuesta: NO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4CD10FB-70AA-426E-A5C4-C399DA81471D}"/>
              </a:ext>
            </a:extLst>
          </p:cNvPr>
          <p:cNvSpPr txBox="1"/>
          <p:nvPr/>
        </p:nvSpPr>
        <p:spPr>
          <a:xfrm>
            <a:off x="11728450" y="2529654"/>
            <a:ext cx="33767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 de recursos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Liquides 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D2B186B-4D1D-4540-A557-DD43BCA52EA9}"/>
              </a:ext>
            </a:extLst>
          </p:cNvPr>
          <p:cNvSpPr txBox="1"/>
          <p:nvPr/>
        </p:nvSpPr>
        <p:spPr>
          <a:xfrm>
            <a:off x="11633300" y="3554871"/>
            <a:ext cx="38289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Uso Invertido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 Reservas Técnicas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EPS  2020 </a:t>
            </a:r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ADC7FF03-519E-4CDB-9BB0-2C6737FD0109}"/>
              </a:ext>
            </a:extLst>
          </p:cNvPr>
          <p:cNvCxnSpPr>
            <a:cxnSpLocks/>
          </p:cNvCxnSpPr>
          <p:nvPr/>
        </p:nvCxnSpPr>
        <p:spPr>
          <a:xfrm>
            <a:off x="10790606" y="4078002"/>
            <a:ext cx="8426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42D3E2-1644-4DAE-95A1-159FCD03B4CB}"/>
              </a:ext>
            </a:extLst>
          </p:cNvPr>
          <p:cNvSpPr txBox="1"/>
          <p:nvPr/>
        </p:nvSpPr>
        <p:spPr>
          <a:xfrm>
            <a:off x="15681235" y="2616057"/>
            <a:ext cx="40835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IPS – Resultado COVID 19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D579D05-4395-41DD-9513-840904B22566}"/>
              </a:ext>
            </a:extLst>
          </p:cNvPr>
          <p:cNvSpPr txBox="1"/>
          <p:nvPr/>
        </p:nvSpPr>
        <p:spPr>
          <a:xfrm>
            <a:off x="16300441" y="4078002"/>
            <a:ext cx="3724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Solo vez Excepcional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7AB5684B-2446-4BD9-B822-A608F6F68948}"/>
              </a:ext>
            </a:extLst>
          </p:cNvPr>
          <p:cNvSpPr txBox="1"/>
          <p:nvPr/>
        </p:nvSpPr>
        <p:spPr>
          <a:xfrm>
            <a:off x="8232726" y="5234310"/>
            <a:ext cx="3638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Previa autorización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74C4CC21-457B-446B-9FB3-F4477BD97F3F}"/>
              </a:ext>
            </a:extLst>
          </p:cNvPr>
          <p:cNvCxnSpPr>
            <a:cxnSpLocks/>
          </p:cNvCxnSpPr>
          <p:nvPr/>
        </p:nvCxnSpPr>
        <p:spPr>
          <a:xfrm>
            <a:off x="11369044" y="5495920"/>
            <a:ext cx="8426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894F492-8A1F-4817-8E9C-C8D04D36ABB4}"/>
              </a:ext>
            </a:extLst>
          </p:cNvPr>
          <p:cNvSpPr txBox="1"/>
          <p:nvPr/>
        </p:nvSpPr>
        <p:spPr>
          <a:xfrm>
            <a:off x="12339539" y="5234310"/>
            <a:ext cx="2154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S.N.S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1C29813-5799-45F4-AB94-C5EAC42994A7}"/>
              </a:ext>
            </a:extLst>
          </p:cNvPr>
          <p:cNvSpPr txBox="1"/>
          <p:nvPr/>
        </p:nvSpPr>
        <p:spPr>
          <a:xfrm>
            <a:off x="7217068" y="6150183"/>
            <a:ext cx="93631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Reservas Obligaciones pendientes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Reserva Obligaciones Pendientes y conocidos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Reserva Obligaciones Pendientes aun no conocidos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Otras reservas  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BA9436E4-2113-4054-8732-86D2BEC8DE2B}"/>
              </a:ext>
            </a:extLst>
          </p:cNvPr>
          <p:cNvCxnSpPr/>
          <p:nvPr/>
        </p:nvCxnSpPr>
        <p:spPr>
          <a:xfrm>
            <a:off x="9802495" y="5654675"/>
            <a:ext cx="0" cy="6330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Abrir llave 31">
            <a:extLst>
              <a:ext uri="{FF2B5EF4-FFF2-40B4-BE49-F238E27FC236}">
                <a16:creationId xmlns:a16="http://schemas.microsoft.com/office/drawing/2014/main" id="{31ADD940-F764-4CCC-956A-5C64078615E8}"/>
              </a:ext>
            </a:extLst>
          </p:cNvPr>
          <p:cNvSpPr/>
          <p:nvPr/>
        </p:nvSpPr>
        <p:spPr>
          <a:xfrm>
            <a:off x="6594427" y="4957208"/>
            <a:ext cx="562023" cy="3212067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6E4F150-5A61-488E-AB9E-9470D3C4F375}"/>
              </a:ext>
            </a:extLst>
          </p:cNvPr>
          <p:cNvSpPr txBox="1"/>
          <p:nvPr/>
        </p:nvSpPr>
        <p:spPr>
          <a:xfrm>
            <a:off x="1893277" y="6287771"/>
            <a:ext cx="5166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incluya Reserva técnica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7CB58921-36C1-4527-86E8-912A6800EEC3}"/>
              </a:ext>
            </a:extLst>
          </p:cNvPr>
          <p:cNvSpPr txBox="1"/>
          <p:nvPr/>
        </p:nvSpPr>
        <p:spPr>
          <a:xfrm>
            <a:off x="1303360" y="7671278"/>
            <a:ext cx="40099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Permite determinar </a:t>
            </a:r>
          </a:p>
          <a:p>
            <a:endParaRPr lang="es-MX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¿Cuánto se libero?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B58D8BC5-0029-45C0-BE81-7F9C7E2E95EA}"/>
              </a:ext>
            </a:extLst>
          </p:cNvPr>
          <p:cNvCxnSpPr>
            <a:cxnSpLocks/>
          </p:cNvCxnSpPr>
          <p:nvPr/>
        </p:nvCxnSpPr>
        <p:spPr>
          <a:xfrm>
            <a:off x="4470643" y="8855075"/>
            <a:ext cx="8426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CuadroTexto 36">
            <a:extLst>
              <a:ext uri="{FF2B5EF4-FFF2-40B4-BE49-F238E27FC236}">
                <a16:creationId xmlns:a16="http://schemas.microsoft.com/office/drawing/2014/main" id="{430B63CC-3604-4283-B55B-A3681B2D4675}"/>
              </a:ext>
            </a:extLst>
          </p:cNvPr>
          <p:cNvSpPr txBox="1"/>
          <p:nvPr/>
        </p:nvSpPr>
        <p:spPr>
          <a:xfrm>
            <a:off x="5632448" y="8626475"/>
            <a:ext cx="4648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Respuesta: </a:t>
            </a: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3.4 Billones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F2F1ACED-6AEE-4CDB-B2F5-35A88CA7A82F}"/>
              </a:ext>
            </a:extLst>
          </p:cNvPr>
          <p:cNvCxnSpPr>
            <a:cxnSpLocks/>
          </p:cNvCxnSpPr>
          <p:nvPr/>
        </p:nvCxnSpPr>
        <p:spPr>
          <a:xfrm>
            <a:off x="9802495" y="8855075"/>
            <a:ext cx="8426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CuadroTexto 38">
            <a:extLst>
              <a:ext uri="{FF2B5EF4-FFF2-40B4-BE49-F238E27FC236}">
                <a16:creationId xmlns:a16="http://schemas.microsoft.com/office/drawing/2014/main" id="{E0E3E02A-8698-4D59-9A7A-B2301BED4AA8}"/>
              </a:ext>
            </a:extLst>
          </p:cNvPr>
          <p:cNvSpPr txBox="1"/>
          <p:nvPr/>
        </p:nvSpPr>
        <p:spPr>
          <a:xfrm>
            <a:off x="10632977" y="8358718"/>
            <a:ext cx="28428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 </a:t>
            </a: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 EPS  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acogieron la decreto 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929D0463-C359-4ACF-94EC-62A265FFBC60}"/>
              </a:ext>
            </a:extLst>
          </p:cNvPr>
          <p:cNvSpPr txBox="1"/>
          <p:nvPr/>
        </p:nvSpPr>
        <p:spPr>
          <a:xfrm>
            <a:off x="13434304" y="8431683"/>
            <a:ext cx="4110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$ 6.8 Billones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B7E2914F-13AD-4B1E-8582-421CE50ECC52}"/>
              </a:ext>
            </a:extLst>
          </p:cNvPr>
          <p:cNvCxnSpPr>
            <a:cxnSpLocks/>
          </p:cNvCxnSpPr>
          <p:nvPr/>
        </p:nvCxnSpPr>
        <p:spPr>
          <a:xfrm>
            <a:off x="12545695" y="8693293"/>
            <a:ext cx="8426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4A3ED8BD-7DF1-4DE4-BF92-78492487DD6A}"/>
              </a:ext>
            </a:extLst>
          </p:cNvPr>
          <p:cNvCxnSpPr>
            <a:cxnSpLocks/>
          </p:cNvCxnSpPr>
          <p:nvPr/>
        </p:nvCxnSpPr>
        <p:spPr>
          <a:xfrm>
            <a:off x="16158845" y="8767783"/>
            <a:ext cx="8426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3" name="CuadroTexto 42">
            <a:extLst>
              <a:ext uri="{FF2B5EF4-FFF2-40B4-BE49-F238E27FC236}">
                <a16:creationId xmlns:a16="http://schemas.microsoft.com/office/drawing/2014/main" id="{2E59BDC1-9961-443D-9179-DD7246C88D5B}"/>
              </a:ext>
            </a:extLst>
          </p:cNvPr>
          <p:cNvSpPr txBox="1"/>
          <p:nvPr/>
        </p:nvSpPr>
        <p:spPr>
          <a:xfrm>
            <a:off x="17214850" y="8444617"/>
            <a:ext cx="30128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$ 10 Billones</a:t>
            </a:r>
          </a:p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Pandemia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Flecha: curvada hacia la derecha 43">
            <a:extLst>
              <a:ext uri="{FF2B5EF4-FFF2-40B4-BE49-F238E27FC236}">
                <a16:creationId xmlns:a16="http://schemas.microsoft.com/office/drawing/2014/main" id="{2668284F-85F9-4CA7-BB2E-C52F4100E24F}"/>
              </a:ext>
            </a:extLst>
          </p:cNvPr>
          <p:cNvSpPr/>
          <p:nvPr/>
        </p:nvSpPr>
        <p:spPr>
          <a:xfrm>
            <a:off x="34442" y="7824599"/>
            <a:ext cx="1184254" cy="226060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76784B7-404E-46C8-8459-CB3753126E80}"/>
              </a:ext>
            </a:extLst>
          </p:cNvPr>
          <p:cNvSpPr txBox="1"/>
          <p:nvPr/>
        </p:nvSpPr>
        <p:spPr>
          <a:xfrm>
            <a:off x="1934673" y="9332129"/>
            <a:ext cx="74030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Capacidad de las EPS para operar  ----- Obligaciones contractuales </a:t>
            </a:r>
          </a:p>
          <a:p>
            <a:endParaRPr lang="es-MX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 principal  ------- Atender pagos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902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725F21-4D68-4BF7-BAC2-A8F1C90E9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606" y="571933"/>
            <a:ext cx="7768887" cy="692497"/>
          </a:xfrm>
        </p:spPr>
        <p:txBody>
          <a:bodyPr/>
          <a:lstStyle/>
          <a:p>
            <a:r>
              <a:rPr lang="es-MX" dirty="0"/>
              <a:t>HALLAZGOS EN GENERAL </a:t>
            </a:r>
            <a:endParaRPr lang="es-CO" dirty="0"/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A56AAF29-8D63-4627-BBCE-CA1D573471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441706"/>
              </p:ext>
            </p:extLst>
          </p:nvPr>
        </p:nvGraphicFramePr>
        <p:xfrm>
          <a:off x="908050" y="2799943"/>
          <a:ext cx="73914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4545">
                  <a:extLst>
                    <a:ext uri="{9D8B030D-6E8A-4147-A177-3AD203B41FA5}">
                      <a16:colId xmlns:a16="http://schemas.microsoft.com/office/drawing/2014/main" val="1780727781"/>
                    </a:ext>
                  </a:extLst>
                </a:gridCol>
                <a:gridCol w="3116855">
                  <a:extLst>
                    <a:ext uri="{9D8B030D-6E8A-4147-A177-3AD203B41FA5}">
                      <a16:colId xmlns:a16="http://schemas.microsoft.com/office/drawing/2014/main" val="4145803138"/>
                    </a:ext>
                  </a:extLst>
                </a:gridCol>
              </a:tblGrid>
              <a:tr h="462280">
                <a:tc>
                  <a:txBody>
                    <a:bodyPr/>
                    <a:lstStyle/>
                    <a:p>
                      <a:r>
                        <a:rPr lang="es-CO" sz="2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NUEVA 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Valor</a:t>
                      </a:r>
                      <a:endParaRPr lang="es-CO" sz="2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055441"/>
                  </a:ext>
                </a:extLst>
              </a:tr>
              <a:tr h="523240">
                <a:tc>
                  <a:txBody>
                    <a:bodyPr/>
                    <a:lstStyle/>
                    <a:p>
                      <a:pPr algn="just"/>
                      <a:r>
                        <a:rPr lang="es-CO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Mayores valores pagados a terceros: Valor  Facturado Vs Valor Pagado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$ 2.161.746.450.522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11692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just"/>
                      <a:r>
                        <a:rPr lang="es-MX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Pagos de cartera de vigencias anteriores con la UPC del 2020</a:t>
                      </a:r>
                      <a:endParaRPr lang="es-CO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$2.737.369.943.409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01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MX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Excedente de Presupuestos Máximos ejecutados por fuera del marco normativo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$520.844.107.491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2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MX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Pagos diferentes a la prestación de los servicios de salud</a:t>
                      </a:r>
                      <a:endParaRPr lang="es-CO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$ 40.045.203.560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259155"/>
                  </a:ext>
                </a:extLst>
              </a:tr>
            </a:tbl>
          </a:graphicData>
        </a:graphic>
      </p:graphicFrame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BC731B72-9F84-4C2E-9867-27DADEFC46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08021"/>
              </p:ext>
            </p:extLst>
          </p:nvPr>
        </p:nvGraphicFramePr>
        <p:xfrm>
          <a:off x="9594850" y="2536868"/>
          <a:ext cx="7010400" cy="4458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7585">
                  <a:extLst>
                    <a:ext uri="{9D8B030D-6E8A-4147-A177-3AD203B41FA5}">
                      <a16:colId xmlns:a16="http://schemas.microsoft.com/office/drawing/2014/main" val="3532767998"/>
                    </a:ext>
                  </a:extLst>
                </a:gridCol>
                <a:gridCol w="2812815">
                  <a:extLst>
                    <a:ext uri="{9D8B030D-6E8A-4147-A177-3AD203B41FA5}">
                      <a16:colId xmlns:a16="http://schemas.microsoft.com/office/drawing/2014/main" val="3012391218"/>
                    </a:ext>
                  </a:extLst>
                </a:gridCol>
              </a:tblGrid>
              <a:tr h="653338">
                <a:tc>
                  <a:txBody>
                    <a:bodyPr/>
                    <a:lstStyle/>
                    <a:p>
                      <a:r>
                        <a:rPr lang="es-MX" sz="2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SURA</a:t>
                      </a:r>
                      <a:endParaRPr lang="es-CO" sz="2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Valor </a:t>
                      </a:r>
                      <a:endParaRPr lang="es-CO" sz="2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431598"/>
                  </a:ext>
                </a:extLst>
              </a:tr>
              <a:tr h="1268244">
                <a:tc>
                  <a:txBody>
                    <a:bodyPr/>
                    <a:lstStyle/>
                    <a:p>
                      <a:r>
                        <a:rPr lang="es-CO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Mayores valores pagados a terceros: Valor Facturado Vs Valor Pagado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$266.189.177.936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692312"/>
                  </a:ext>
                </a:extLst>
              </a:tr>
              <a:tr h="1268244">
                <a:tc>
                  <a:txBody>
                    <a:bodyPr/>
                    <a:lstStyle/>
                    <a:p>
                      <a:r>
                        <a:rPr lang="es-MX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Pagos de cartera de vigencias anteriores con la UPC del 2020</a:t>
                      </a:r>
                      <a:endParaRPr lang="es-CO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$ 235.835.442.876</a:t>
                      </a:r>
                      <a:endParaRPr lang="es-CO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243665"/>
                  </a:ext>
                </a:extLst>
              </a:tr>
              <a:tr h="1268244">
                <a:tc>
                  <a:txBody>
                    <a:bodyPr/>
                    <a:lstStyle/>
                    <a:p>
                      <a:r>
                        <a:rPr lang="es-MX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Excedente de Presupuestos Máximos ejecutados por fuera del marco normativo </a:t>
                      </a:r>
                      <a:endParaRPr lang="es-CO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$8.167.497.171</a:t>
                      </a:r>
                      <a:endParaRPr lang="es-CO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293863"/>
                  </a:ext>
                </a:extLst>
              </a:tr>
            </a:tbl>
          </a:graphicData>
        </a:graphic>
      </p:graphicFrame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1235D9D1-F314-48AF-BA5A-AAB7636D2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573628"/>
              </p:ext>
            </p:extLst>
          </p:nvPr>
        </p:nvGraphicFramePr>
        <p:xfrm>
          <a:off x="5899150" y="7499067"/>
          <a:ext cx="7391400" cy="3587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5700">
                  <a:extLst>
                    <a:ext uri="{9D8B030D-6E8A-4147-A177-3AD203B41FA5}">
                      <a16:colId xmlns:a16="http://schemas.microsoft.com/office/drawing/2014/main" val="1833229821"/>
                    </a:ext>
                  </a:extLst>
                </a:gridCol>
                <a:gridCol w="3695700">
                  <a:extLst>
                    <a:ext uri="{9D8B030D-6E8A-4147-A177-3AD203B41FA5}">
                      <a16:colId xmlns:a16="http://schemas.microsoft.com/office/drawing/2014/main" val="3501899187"/>
                    </a:ext>
                  </a:extLst>
                </a:gridCol>
              </a:tblGrid>
              <a:tr h="570386">
                <a:tc>
                  <a:txBody>
                    <a:bodyPr/>
                    <a:lstStyle/>
                    <a:p>
                      <a:r>
                        <a:rPr lang="es-MX" sz="2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SAVIASALUD </a:t>
                      </a:r>
                      <a:endParaRPr lang="es-CO" sz="2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 </a:t>
                      </a:r>
                      <a:r>
                        <a:rPr lang="es-MX" sz="2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Valor</a:t>
                      </a:r>
                      <a:endParaRPr lang="es-CO" sz="2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3711"/>
                  </a:ext>
                </a:extLst>
              </a:tr>
              <a:tr h="907120">
                <a:tc>
                  <a:txBody>
                    <a:bodyPr/>
                    <a:lstStyle/>
                    <a:p>
                      <a:r>
                        <a:rPr lang="es-CO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Mayores valores pagados a terceros: Valor Facturado Vs Valor Pagado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$ 179.325.809.053</a:t>
                      </a:r>
                      <a:endParaRPr lang="es-CO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963449"/>
                  </a:ext>
                </a:extLst>
              </a:tr>
              <a:tr h="632235">
                <a:tc>
                  <a:txBody>
                    <a:bodyPr/>
                    <a:lstStyle/>
                    <a:p>
                      <a:r>
                        <a:rPr lang="es-MX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Pagos de cartera de vigencias anteriores con la UPC del 2020</a:t>
                      </a:r>
                      <a:endParaRPr lang="es-CO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$251.722.930.847</a:t>
                      </a:r>
                      <a:endParaRPr lang="es-CO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104961"/>
                  </a:ext>
                </a:extLst>
              </a:tr>
              <a:tr h="1182004">
                <a:tc>
                  <a:txBody>
                    <a:bodyPr/>
                    <a:lstStyle/>
                    <a:p>
                      <a:r>
                        <a:rPr lang="es-MX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Excedente de Presupuestos Máximos</a:t>
                      </a:r>
                    </a:p>
                    <a:p>
                      <a:r>
                        <a:rPr lang="es-MX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ejecutados por fuera del marco normativo </a:t>
                      </a:r>
                      <a:endParaRPr lang="es-CO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$50.428.043.214</a:t>
                      </a:r>
                      <a:endParaRPr lang="es-CO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431655"/>
                  </a:ext>
                </a:extLst>
              </a:tr>
            </a:tbl>
          </a:graphicData>
        </a:graphic>
      </p:graphicFrame>
      <p:pic>
        <p:nvPicPr>
          <p:cNvPr id="3074" name="Picture 2" descr="Hallazgo - Iconos gratis de interfaz">
            <a:extLst>
              <a:ext uri="{FF2B5EF4-FFF2-40B4-BE49-F238E27FC236}">
                <a16:creationId xmlns:a16="http://schemas.microsoft.com/office/drawing/2014/main" id="{40404470-1E4D-4D27-95B2-FBE948927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9931" y="0"/>
            <a:ext cx="3587906" cy="358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ject 6">
            <a:extLst>
              <a:ext uri="{FF2B5EF4-FFF2-40B4-BE49-F238E27FC236}">
                <a16:creationId xmlns:a16="http://schemas.microsoft.com/office/drawing/2014/main" id="{B5EE6E0C-0AC1-4903-AB3B-C939463A9F54}"/>
              </a:ext>
            </a:extLst>
          </p:cNvPr>
          <p:cNvSpPr/>
          <p:nvPr/>
        </p:nvSpPr>
        <p:spPr>
          <a:xfrm>
            <a:off x="3539392" y="2016330"/>
            <a:ext cx="11830050" cy="633095"/>
          </a:xfrm>
          <a:custGeom>
            <a:avLst/>
            <a:gdLst/>
            <a:ahLst/>
            <a:cxnLst/>
            <a:rect l="l" t="t" r="r" b="b"/>
            <a:pathLst>
              <a:path w="11830050" h="633095">
                <a:moveTo>
                  <a:pt x="7545721" y="0"/>
                </a:moveTo>
                <a:lnTo>
                  <a:pt x="7393930" y="337"/>
                </a:lnTo>
                <a:lnTo>
                  <a:pt x="7242128" y="1410"/>
                </a:lnTo>
                <a:lnTo>
                  <a:pt x="7090323" y="3189"/>
                </a:lnTo>
                <a:lnTo>
                  <a:pt x="6938519" y="5648"/>
                </a:lnTo>
                <a:lnTo>
                  <a:pt x="6786724" y="8758"/>
                </a:lnTo>
                <a:lnTo>
                  <a:pt x="6584353" y="13870"/>
                </a:lnTo>
                <a:lnTo>
                  <a:pt x="6382022" y="20024"/>
                </a:lnTo>
                <a:lnTo>
                  <a:pt x="6179747" y="27156"/>
                </a:lnTo>
                <a:lnTo>
                  <a:pt x="5977541" y="35198"/>
                </a:lnTo>
                <a:lnTo>
                  <a:pt x="5724903" y="46431"/>
                </a:lnTo>
                <a:lnTo>
                  <a:pt x="5472426" y="58857"/>
                </a:lnTo>
                <a:lnTo>
                  <a:pt x="5169706" y="75159"/>
                </a:lnTo>
                <a:lnTo>
                  <a:pt x="5067935" y="81396"/>
                </a:lnTo>
                <a:lnTo>
                  <a:pt x="4813538" y="97783"/>
                </a:lnTo>
                <a:lnTo>
                  <a:pt x="4559192" y="115312"/>
                </a:lnTo>
                <a:lnTo>
                  <a:pt x="4304906" y="133987"/>
                </a:lnTo>
                <a:lnTo>
                  <a:pt x="4050688" y="153815"/>
                </a:lnTo>
                <a:lnTo>
                  <a:pt x="3796548" y="174803"/>
                </a:lnTo>
                <a:lnTo>
                  <a:pt x="3542495" y="196955"/>
                </a:lnTo>
                <a:lnTo>
                  <a:pt x="3288538" y="220278"/>
                </a:lnTo>
                <a:lnTo>
                  <a:pt x="3034686" y="244779"/>
                </a:lnTo>
                <a:lnTo>
                  <a:pt x="2780949" y="270462"/>
                </a:lnTo>
                <a:lnTo>
                  <a:pt x="2527336" y="297335"/>
                </a:lnTo>
                <a:lnTo>
                  <a:pt x="2273855" y="325404"/>
                </a:lnTo>
                <a:lnTo>
                  <a:pt x="2020515" y="354674"/>
                </a:lnTo>
                <a:lnTo>
                  <a:pt x="1767327" y="385152"/>
                </a:lnTo>
                <a:lnTo>
                  <a:pt x="1514299" y="416843"/>
                </a:lnTo>
                <a:lnTo>
                  <a:pt x="1261439" y="449754"/>
                </a:lnTo>
                <a:lnTo>
                  <a:pt x="1008758" y="483891"/>
                </a:lnTo>
                <a:lnTo>
                  <a:pt x="756265" y="519259"/>
                </a:lnTo>
                <a:lnTo>
                  <a:pt x="503968" y="555866"/>
                </a:lnTo>
                <a:lnTo>
                  <a:pt x="251876" y="593716"/>
                </a:lnTo>
                <a:lnTo>
                  <a:pt x="0" y="632817"/>
                </a:lnTo>
                <a:lnTo>
                  <a:pt x="400012" y="581282"/>
                </a:lnTo>
                <a:lnTo>
                  <a:pt x="800953" y="531469"/>
                </a:lnTo>
                <a:lnTo>
                  <a:pt x="1152489" y="489413"/>
                </a:lnTo>
                <a:lnTo>
                  <a:pt x="1504643" y="448892"/>
                </a:lnTo>
                <a:lnTo>
                  <a:pt x="1806948" y="415458"/>
                </a:lnTo>
                <a:lnTo>
                  <a:pt x="2109648" y="383289"/>
                </a:lnTo>
                <a:lnTo>
                  <a:pt x="2412715" y="352450"/>
                </a:lnTo>
                <a:lnTo>
                  <a:pt x="2716121" y="323004"/>
                </a:lnTo>
                <a:lnTo>
                  <a:pt x="3019840" y="295015"/>
                </a:lnTo>
                <a:lnTo>
                  <a:pt x="3273157" y="272850"/>
                </a:lnTo>
                <a:lnTo>
                  <a:pt x="3526656" y="251777"/>
                </a:lnTo>
                <a:lnTo>
                  <a:pt x="3780321" y="231834"/>
                </a:lnTo>
                <a:lnTo>
                  <a:pt x="4034135" y="213058"/>
                </a:lnTo>
                <a:lnTo>
                  <a:pt x="4288084" y="195486"/>
                </a:lnTo>
                <a:lnTo>
                  <a:pt x="4542150" y="179154"/>
                </a:lnTo>
                <a:lnTo>
                  <a:pt x="4796319" y="164099"/>
                </a:lnTo>
                <a:lnTo>
                  <a:pt x="4999717" y="152999"/>
                </a:lnTo>
                <a:lnTo>
                  <a:pt x="5203161" y="142760"/>
                </a:lnTo>
                <a:lnTo>
                  <a:pt x="5406645" y="133399"/>
                </a:lnTo>
                <a:lnTo>
                  <a:pt x="5610159" y="124936"/>
                </a:lnTo>
                <a:lnTo>
                  <a:pt x="5813696" y="117390"/>
                </a:lnTo>
                <a:lnTo>
                  <a:pt x="6017247" y="110779"/>
                </a:lnTo>
                <a:lnTo>
                  <a:pt x="6220805" y="105123"/>
                </a:lnTo>
                <a:lnTo>
                  <a:pt x="6424360" y="100439"/>
                </a:lnTo>
                <a:lnTo>
                  <a:pt x="6627905" y="96748"/>
                </a:lnTo>
                <a:lnTo>
                  <a:pt x="6831433" y="94068"/>
                </a:lnTo>
                <a:lnTo>
                  <a:pt x="7034933" y="92418"/>
                </a:lnTo>
                <a:lnTo>
                  <a:pt x="7238400" y="91817"/>
                </a:lnTo>
                <a:lnTo>
                  <a:pt x="7441823" y="92283"/>
                </a:lnTo>
                <a:lnTo>
                  <a:pt x="7645196" y="93836"/>
                </a:lnTo>
                <a:lnTo>
                  <a:pt x="7848510" y="96495"/>
                </a:lnTo>
                <a:lnTo>
                  <a:pt x="8000951" y="99225"/>
                </a:lnTo>
                <a:lnTo>
                  <a:pt x="8153352" y="102596"/>
                </a:lnTo>
                <a:lnTo>
                  <a:pt x="8305708" y="106616"/>
                </a:lnTo>
                <a:lnTo>
                  <a:pt x="8458016" y="111291"/>
                </a:lnTo>
                <a:lnTo>
                  <a:pt x="8610272" y="116631"/>
                </a:lnTo>
                <a:lnTo>
                  <a:pt x="8762473" y="122644"/>
                </a:lnTo>
                <a:lnTo>
                  <a:pt x="8914616" y="129336"/>
                </a:lnTo>
                <a:lnTo>
                  <a:pt x="9066697" y="136717"/>
                </a:lnTo>
                <a:lnTo>
                  <a:pt x="9216507" y="145039"/>
                </a:lnTo>
                <a:lnTo>
                  <a:pt x="9367249" y="154075"/>
                </a:lnTo>
                <a:lnTo>
                  <a:pt x="9518698" y="163894"/>
                </a:lnTo>
                <a:lnTo>
                  <a:pt x="9670625" y="174561"/>
                </a:lnTo>
                <a:lnTo>
                  <a:pt x="9822806" y="186145"/>
                </a:lnTo>
                <a:lnTo>
                  <a:pt x="9924287" y="194410"/>
                </a:lnTo>
                <a:lnTo>
                  <a:pt x="10025713" y="203132"/>
                </a:lnTo>
                <a:lnTo>
                  <a:pt x="10127015" y="212332"/>
                </a:lnTo>
                <a:lnTo>
                  <a:pt x="10228127" y="222029"/>
                </a:lnTo>
                <a:lnTo>
                  <a:pt x="10328982" y="232243"/>
                </a:lnTo>
                <a:lnTo>
                  <a:pt x="10429511" y="242994"/>
                </a:lnTo>
                <a:lnTo>
                  <a:pt x="10529649" y="254303"/>
                </a:lnTo>
                <a:lnTo>
                  <a:pt x="10629327" y="266188"/>
                </a:lnTo>
                <a:lnTo>
                  <a:pt x="10829677" y="291335"/>
                </a:lnTo>
                <a:lnTo>
                  <a:pt x="10931535" y="304731"/>
                </a:lnTo>
                <a:lnTo>
                  <a:pt x="11033836" y="318872"/>
                </a:lnTo>
                <a:lnTo>
                  <a:pt x="11136363" y="333773"/>
                </a:lnTo>
                <a:lnTo>
                  <a:pt x="11238899" y="349448"/>
                </a:lnTo>
                <a:lnTo>
                  <a:pt x="11341227" y="365910"/>
                </a:lnTo>
                <a:lnTo>
                  <a:pt x="11392245" y="374441"/>
                </a:lnTo>
                <a:lnTo>
                  <a:pt x="11443130" y="383174"/>
                </a:lnTo>
                <a:lnTo>
                  <a:pt x="11493855" y="392111"/>
                </a:lnTo>
                <a:lnTo>
                  <a:pt x="11544393" y="401254"/>
                </a:lnTo>
                <a:lnTo>
                  <a:pt x="11594716" y="410604"/>
                </a:lnTo>
                <a:lnTo>
                  <a:pt x="11644797" y="420164"/>
                </a:lnTo>
                <a:lnTo>
                  <a:pt x="11827514" y="453336"/>
                </a:lnTo>
                <a:lnTo>
                  <a:pt x="11599081" y="389548"/>
                </a:lnTo>
                <a:lnTo>
                  <a:pt x="11549103" y="378009"/>
                </a:lnTo>
                <a:lnTo>
                  <a:pt x="11498889" y="366670"/>
                </a:lnTo>
                <a:lnTo>
                  <a:pt x="11448468" y="355537"/>
                </a:lnTo>
                <a:lnTo>
                  <a:pt x="11397866" y="344613"/>
                </a:lnTo>
                <a:lnTo>
                  <a:pt x="11347113" y="333903"/>
                </a:lnTo>
                <a:lnTo>
                  <a:pt x="11296234" y="323411"/>
                </a:lnTo>
                <a:lnTo>
                  <a:pt x="11245259" y="313140"/>
                </a:lnTo>
                <a:lnTo>
                  <a:pt x="11194215" y="303095"/>
                </a:lnTo>
                <a:lnTo>
                  <a:pt x="11143129" y="293281"/>
                </a:lnTo>
                <a:lnTo>
                  <a:pt x="11092030" y="283700"/>
                </a:lnTo>
                <a:lnTo>
                  <a:pt x="11040945" y="274358"/>
                </a:lnTo>
                <a:lnTo>
                  <a:pt x="10989901" y="265259"/>
                </a:lnTo>
                <a:lnTo>
                  <a:pt x="10938927" y="256406"/>
                </a:lnTo>
                <a:lnTo>
                  <a:pt x="10888050" y="247803"/>
                </a:lnTo>
                <a:lnTo>
                  <a:pt x="10837298" y="239456"/>
                </a:lnTo>
                <a:lnTo>
                  <a:pt x="10786699" y="231367"/>
                </a:lnTo>
                <a:lnTo>
                  <a:pt x="10686354" y="215648"/>
                </a:lnTo>
                <a:lnTo>
                  <a:pt x="10586250" y="200393"/>
                </a:lnTo>
                <a:lnTo>
                  <a:pt x="10485835" y="185837"/>
                </a:lnTo>
                <a:lnTo>
                  <a:pt x="10385137" y="171959"/>
                </a:lnTo>
                <a:lnTo>
                  <a:pt x="10284186" y="158743"/>
                </a:lnTo>
                <a:lnTo>
                  <a:pt x="10183010" y="146172"/>
                </a:lnTo>
                <a:lnTo>
                  <a:pt x="10081637" y="134227"/>
                </a:lnTo>
                <a:lnTo>
                  <a:pt x="9980098" y="122891"/>
                </a:lnTo>
                <a:lnTo>
                  <a:pt x="9878419" y="112147"/>
                </a:lnTo>
                <a:lnTo>
                  <a:pt x="9776630" y="101976"/>
                </a:lnTo>
                <a:lnTo>
                  <a:pt x="9674760" y="92361"/>
                </a:lnTo>
                <a:lnTo>
                  <a:pt x="9572837" y="83285"/>
                </a:lnTo>
                <a:lnTo>
                  <a:pt x="9470891" y="74729"/>
                </a:lnTo>
                <a:lnTo>
                  <a:pt x="9368949" y="66677"/>
                </a:lnTo>
                <a:lnTo>
                  <a:pt x="9267041" y="59110"/>
                </a:lnTo>
                <a:lnTo>
                  <a:pt x="9165196" y="52011"/>
                </a:lnTo>
                <a:lnTo>
                  <a:pt x="9063441" y="45362"/>
                </a:lnTo>
                <a:lnTo>
                  <a:pt x="8911043" y="36195"/>
                </a:lnTo>
                <a:lnTo>
                  <a:pt x="8759012" y="27941"/>
                </a:lnTo>
                <a:lnTo>
                  <a:pt x="8607444" y="20542"/>
                </a:lnTo>
                <a:lnTo>
                  <a:pt x="8556936" y="18576"/>
                </a:lnTo>
                <a:lnTo>
                  <a:pt x="8455900" y="14959"/>
                </a:lnTo>
                <a:lnTo>
                  <a:pt x="8304302" y="10305"/>
                </a:lnTo>
                <a:lnTo>
                  <a:pt x="8152656" y="6552"/>
                </a:lnTo>
                <a:lnTo>
                  <a:pt x="8000969" y="3673"/>
                </a:lnTo>
                <a:lnTo>
                  <a:pt x="7849247" y="1639"/>
                </a:lnTo>
                <a:lnTo>
                  <a:pt x="7697495" y="424"/>
                </a:lnTo>
                <a:lnTo>
                  <a:pt x="7545721" y="0"/>
                </a:lnTo>
                <a:close/>
              </a:path>
            </a:pathLst>
          </a:custGeom>
          <a:solidFill>
            <a:srgbClr val="FAC60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0045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061B7E-80C9-457B-A5BE-818AAD464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250" y="854075"/>
            <a:ext cx="6088973" cy="1384995"/>
          </a:xfrm>
        </p:spPr>
        <p:txBody>
          <a:bodyPr/>
          <a:lstStyle/>
          <a:p>
            <a:r>
              <a:rPr lang="es-MX" dirty="0"/>
              <a:t>EXCESO DE PAGOS ADMINISTRTAIVOS</a:t>
            </a:r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D343457-D964-4A73-9F60-9A63786C0AF0}"/>
              </a:ext>
            </a:extLst>
          </p:cNvPr>
          <p:cNvSpPr txBox="1"/>
          <p:nvPr/>
        </p:nvSpPr>
        <p:spPr>
          <a:xfrm>
            <a:off x="1060450" y="3292475"/>
            <a:ext cx="5486400" cy="354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2800" b="1" dirty="0">
                <a:solidFill>
                  <a:srgbClr val="3A345D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NUEVA EPS</a:t>
            </a:r>
            <a:endParaRPr lang="es-CO" sz="2800" dirty="0">
              <a:solidFill>
                <a:srgbClr val="3A345D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Gastos Administrativos: $541.524.162.262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Límite (10% de la UPC): $54.152.416.226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Exceso: </a:t>
            </a:r>
            <a:r>
              <a:rPr lang="es-CO" sz="2800" b="1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$487.371.746.036</a:t>
            </a:r>
          </a:p>
          <a:p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F112F1-1516-4F32-BF2D-DE2B40CEA9AB}"/>
              </a:ext>
            </a:extLst>
          </p:cNvPr>
          <p:cNvSpPr txBox="1"/>
          <p:nvPr/>
        </p:nvSpPr>
        <p:spPr>
          <a:xfrm>
            <a:off x="6704623" y="3337658"/>
            <a:ext cx="5486400" cy="354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2800" b="1" dirty="0">
                <a:solidFill>
                  <a:srgbClr val="3A345D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SURA</a:t>
            </a:r>
            <a:endParaRPr lang="es-CO" sz="2800" dirty="0">
              <a:solidFill>
                <a:srgbClr val="3A345D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Gastos Administrativos: $371.306.386.733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Límite (10% de la UPC): $37.130.638.673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Exceso: </a:t>
            </a:r>
            <a:r>
              <a:rPr lang="es-CO" sz="2800" b="1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$334.175.748.060</a:t>
            </a:r>
          </a:p>
          <a:p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D5BD116-838B-427C-8EA0-4B92A2B22BB3}"/>
              </a:ext>
            </a:extLst>
          </p:cNvPr>
          <p:cNvSpPr txBox="1"/>
          <p:nvPr/>
        </p:nvSpPr>
        <p:spPr>
          <a:xfrm>
            <a:off x="12348796" y="3292475"/>
            <a:ext cx="5856654" cy="3552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2800" b="1" dirty="0">
                <a:solidFill>
                  <a:srgbClr val="3A345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SANITAS</a:t>
            </a:r>
            <a:r>
              <a:rPr lang="es-CO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CO" sz="2800" b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Gastos Administrativos: $347.467.690.218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Límite (10% de la UPC): $34.746.769.022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Exceso: </a:t>
            </a:r>
            <a:r>
              <a:rPr lang="es-CO" sz="2800" b="1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$312.720.921.196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DDCDDAB-9A9B-48E9-AEA6-643B00FB7D50}"/>
              </a:ext>
            </a:extLst>
          </p:cNvPr>
          <p:cNvSpPr txBox="1"/>
          <p:nvPr/>
        </p:nvSpPr>
        <p:spPr>
          <a:xfrm>
            <a:off x="6089650" y="6909433"/>
            <a:ext cx="5486400" cy="3124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2800" b="1" dirty="0">
                <a:solidFill>
                  <a:srgbClr val="3A345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FAMISANAR</a:t>
            </a:r>
            <a:endParaRPr lang="es-CO" sz="2800" dirty="0">
              <a:solidFill>
                <a:srgbClr val="3A345D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Gastos Administrativos: $192.374.031.503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Límite (8% de la UPC): $15.389.922.520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Exceso: </a:t>
            </a:r>
            <a:r>
              <a:rPr lang="es-CO" sz="2800" b="1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$176.984.108.983</a:t>
            </a:r>
            <a:endParaRPr lang="es-CO" sz="28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EFC2F38-243E-4893-B6FE-6B7155503E3F}"/>
              </a:ext>
            </a:extLst>
          </p:cNvPr>
          <p:cNvSpPr txBox="1"/>
          <p:nvPr/>
        </p:nvSpPr>
        <p:spPr>
          <a:xfrm>
            <a:off x="12049369" y="6909433"/>
            <a:ext cx="5486400" cy="3124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2800" b="1" dirty="0">
                <a:solidFill>
                  <a:srgbClr val="3A345D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SAVIA SALUD</a:t>
            </a:r>
            <a:endParaRPr lang="es-CO" sz="2800" dirty="0">
              <a:solidFill>
                <a:srgbClr val="3A345D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Gastos Administrativos: $8.960.788.060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Límite (8% de la UPC): $716.862.000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Exceso: </a:t>
            </a:r>
            <a:r>
              <a:rPr lang="es-CO" sz="2800" b="1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$8.243.926.060</a:t>
            </a:r>
            <a:endParaRPr lang="es-CO" sz="28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D75993DD-538F-4238-A279-249D4A514F1B}"/>
              </a:ext>
            </a:extLst>
          </p:cNvPr>
          <p:cNvSpPr/>
          <p:nvPr/>
        </p:nvSpPr>
        <p:spPr>
          <a:xfrm>
            <a:off x="3447073" y="2295643"/>
            <a:ext cx="11830050" cy="633095"/>
          </a:xfrm>
          <a:custGeom>
            <a:avLst/>
            <a:gdLst/>
            <a:ahLst/>
            <a:cxnLst/>
            <a:rect l="l" t="t" r="r" b="b"/>
            <a:pathLst>
              <a:path w="11830050" h="633095">
                <a:moveTo>
                  <a:pt x="7545721" y="0"/>
                </a:moveTo>
                <a:lnTo>
                  <a:pt x="7393930" y="337"/>
                </a:lnTo>
                <a:lnTo>
                  <a:pt x="7242128" y="1410"/>
                </a:lnTo>
                <a:lnTo>
                  <a:pt x="7090323" y="3189"/>
                </a:lnTo>
                <a:lnTo>
                  <a:pt x="6938519" y="5648"/>
                </a:lnTo>
                <a:lnTo>
                  <a:pt x="6786724" y="8758"/>
                </a:lnTo>
                <a:lnTo>
                  <a:pt x="6584353" y="13870"/>
                </a:lnTo>
                <a:lnTo>
                  <a:pt x="6382022" y="20024"/>
                </a:lnTo>
                <a:lnTo>
                  <a:pt x="6179747" y="27156"/>
                </a:lnTo>
                <a:lnTo>
                  <a:pt x="5977541" y="35198"/>
                </a:lnTo>
                <a:lnTo>
                  <a:pt x="5724903" y="46431"/>
                </a:lnTo>
                <a:lnTo>
                  <a:pt x="5472426" y="58857"/>
                </a:lnTo>
                <a:lnTo>
                  <a:pt x="5169706" y="75159"/>
                </a:lnTo>
                <a:lnTo>
                  <a:pt x="5067935" y="81396"/>
                </a:lnTo>
                <a:lnTo>
                  <a:pt x="4813538" y="97783"/>
                </a:lnTo>
                <a:lnTo>
                  <a:pt x="4559192" y="115312"/>
                </a:lnTo>
                <a:lnTo>
                  <a:pt x="4304906" y="133987"/>
                </a:lnTo>
                <a:lnTo>
                  <a:pt x="4050688" y="153815"/>
                </a:lnTo>
                <a:lnTo>
                  <a:pt x="3796548" y="174803"/>
                </a:lnTo>
                <a:lnTo>
                  <a:pt x="3542495" y="196955"/>
                </a:lnTo>
                <a:lnTo>
                  <a:pt x="3288538" y="220278"/>
                </a:lnTo>
                <a:lnTo>
                  <a:pt x="3034686" y="244779"/>
                </a:lnTo>
                <a:lnTo>
                  <a:pt x="2780949" y="270462"/>
                </a:lnTo>
                <a:lnTo>
                  <a:pt x="2527336" y="297335"/>
                </a:lnTo>
                <a:lnTo>
                  <a:pt x="2273855" y="325404"/>
                </a:lnTo>
                <a:lnTo>
                  <a:pt x="2020515" y="354674"/>
                </a:lnTo>
                <a:lnTo>
                  <a:pt x="1767327" y="385152"/>
                </a:lnTo>
                <a:lnTo>
                  <a:pt x="1514299" y="416843"/>
                </a:lnTo>
                <a:lnTo>
                  <a:pt x="1261439" y="449754"/>
                </a:lnTo>
                <a:lnTo>
                  <a:pt x="1008758" y="483891"/>
                </a:lnTo>
                <a:lnTo>
                  <a:pt x="756265" y="519259"/>
                </a:lnTo>
                <a:lnTo>
                  <a:pt x="503968" y="555866"/>
                </a:lnTo>
                <a:lnTo>
                  <a:pt x="251876" y="593716"/>
                </a:lnTo>
                <a:lnTo>
                  <a:pt x="0" y="632817"/>
                </a:lnTo>
                <a:lnTo>
                  <a:pt x="400012" y="581282"/>
                </a:lnTo>
                <a:lnTo>
                  <a:pt x="800953" y="531469"/>
                </a:lnTo>
                <a:lnTo>
                  <a:pt x="1152489" y="489413"/>
                </a:lnTo>
                <a:lnTo>
                  <a:pt x="1504643" y="448892"/>
                </a:lnTo>
                <a:lnTo>
                  <a:pt x="1806948" y="415458"/>
                </a:lnTo>
                <a:lnTo>
                  <a:pt x="2109648" y="383289"/>
                </a:lnTo>
                <a:lnTo>
                  <a:pt x="2412715" y="352450"/>
                </a:lnTo>
                <a:lnTo>
                  <a:pt x="2716121" y="323004"/>
                </a:lnTo>
                <a:lnTo>
                  <a:pt x="3019840" y="295015"/>
                </a:lnTo>
                <a:lnTo>
                  <a:pt x="3273157" y="272850"/>
                </a:lnTo>
                <a:lnTo>
                  <a:pt x="3526656" y="251777"/>
                </a:lnTo>
                <a:lnTo>
                  <a:pt x="3780321" y="231834"/>
                </a:lnTo>
                <a:lnTo>
                  <a:pt x="4034135" y="213058"/>
                </a:lnTo>
                <a:lnTo>
                  <a:pt x="4288084" y="195486"/>
                </a:lnTo>
                <a:lnTo>
                  <a:pt x="4542150" y="179154"/>
                </a:lnTo>
                <a:lnTo>
                  <a:pt x="4796319" y="164099"/>
                </a:lnTo>
                <a:lnTo>
                  <a:pt x="4999717" y="152999"/>
                </a:lnTo>
                <a:lnTo>
                  <a:pt x="5203161" y="142760"/>
                </a:lnTo>
                <a:lnTo>
                  <a:pt x="5406645" y="133399"/>
                </a:lnTo>
                <a:lnTo>
                  <a:pt x="5610159" y="124936"/>
                </a:lnTo>
                <a:lnTo>
                  <a:pt x="5813696" y="117390"/>
                </a:lnTo>
                <a:lnTo>
                  <a:pt x="6017247" y="110779"/>
                </a:lnTo>
                <a:lnTo>
                  <a:pt x="6220805" y="105123"/>
                </a:lnTo>
                <a:lnTo>
                  <a:pt x="6424360" y="100439"/>
                </a:lnTo>
                <a:lnTo>
                  <a:pt x="6627905" y="96748"/>
                </a:lnTo>
                <a:lnTo>
                  <a:pt x="6831433" y="94068"/>
                </a:lnTo>
                <a:lnTo>
                  <a:pt x="7034933" y="92418"/>
                </a:lnTo>
                <a:lnTo>
                  <a:pt x="7238400" y="91817"/>
                </a:lnTo>
                <a:lnTo>
                  <a:pt x="7441823" y="92283"/>
                </a:lnTo>
                <a:lnTo>
                  <a:pt x="7645196" y="93836"/>
                </a:lnTo>
                <a:lnTo>
                  <a:pt x="7848510" y="96495"/>
                </a:lnTo>
                <a:lnTo>
                  <a:pt x="8000951" y="99225"/>
                </a:lnTo>
                <a:lnTo>
                  <a:pt x="8153352" y="102596"/>
                </a:lnTo>
                <a:lnTo>
                  <a:pt x="8305708" y="106616"/>
                </a:lnTo>
                <a:lnTo>
                  <a:pt x="8458016" y="111291"/>
                </a:lnTo>
                <a:lnTo>
                  <a:pt x="8610272" y="116631"/>
                </a:lnTo>
                <a:lnTo>
                  <a:pt x="8762473" y="122644"/>
                </a:lnTo>
                <a:lnTo>
                  <a:pt x="8914616" y="129336"/>
                </a:lnTo>
                <a:lnTo>
                  <a:pt x="9066697" y="136717"/>
                </a:lnTo>
                <a:lnTo>
                  <a:pt x="9216507" y="145039"/>
                </a:lnTo>
                <a:lnTo>
                  <a:pt x="9367249" y="154075"/>
                </a:lnTo>
                <a:lnTo>
                  <a:pt x="9518698" y="163894"/>
                </a:lnTo>
                <a:lnTo>
                  <a:pt x="9670625" y="174561"/>
                </a:lnTo>
                <a:lnTo>
                  <a:pt x="9822806" y="186145"/>
                </a:lnTo>
                <a:lnTo>
                  <a:pt x="9924287" y="194410"/>
                </a:lnTo>
                <a:lnTo>
                  <a:pt x="10025713" y="203132"/>
                </a:lnTo>
                <a:lnTo>
                  <a:pt x="10127015" y="212332"/>
                </a:lnTo>
                <a:lnTo>
                  <a:pt x="10228127" y="222029"/>
                </a:lnTo>
                <a:lnTo>
                  <a:pt x="10328982" y="232243"/>
                </a:lnTo>
                <a:lnTo>
                  <a:pt x="10429511" y="242994"/>
                </a:lnTo>
                <a:lnTo>
                  <a:pt x="10529649" y="254303"/>
                </a:lnTo>
                <a:lnTo>
                  <a:pt x="10629327" y="266188"/>
                </a:lnTo>
                <a:lnTo>
                  <a:pt x="10829677" y="291335"/>
                </a:lnTo>
                <a:lnTo>
                  <a:pt x="10931535" y="304731"/>
                </a:lnTo>
                <a:lnTo>
                  <a:pt x="11033836" y="318872"/>
                </a:lnTo>
                <a:lnTo>
                  <a:pt x="11136363" y="333773"/>
                </a:lnTo>
                <a:lnTo>
                  <a:pt x="11238899" y="349448"/>
                </a:lnTo>
                <a:lnTo>
                  <a:pt x="11341227" y="365910"/>
                </a:lnTo>
                <a:lnTo>
                  <a:pt x="11392245" y="374441"/>
                </a:lnTo>
                <a:lnTo>
                  <a:pt x="11443130" y="383174"/>
                </a:lnTo>
                <a:lnTo>
                  <a:pt x="11493855" y="392111"/>
                </a:lnTo>
                <a:lnTo>
                  <a:pt x="11544393" y="401254"/>
                </a:lnTo>
                <a:lnTo>
                  <a:pt x="11594716" y="410604"/>
                </a:lnTo>
                <a:lnTo>
                  <a:pt x="11644797" y="420164"/>
                </a:lnTo>
                <a:lnTo>
                  <a:pt x="11827514" y="453336"/>
                </a:lnTo>
                <a:lnTo>
                  <a:pt x="11599081" y="389548"/>
                </a:lnTo>
                <a:lnTo>
                  <a:pt x="11549103" y="378009"/>
                </a:lnTo>
                <a:lnTo>
                  <a:pt x="11498889" y="366670"/>
                </a:lnTo>
                <a:lnTo>
                  <a:pt x="11448468" y="355537"/>
                </a:lnTo>
                <a:lnTo>
                  <a:pt x="11397866" y="344613"/>
                </a:lnTo>
                <a:lnTo>
                  <a:pt x="11347113" y="333903"/>
                </a:lnTo>
                <a:lnTo>
                  <a:pt x="11296234" y="323411"/>
                </a:lnTo>
                <a:lnTo>
                  <a:pt x="11245259" y="313140"/>
                </a:lnTo>
                <a:lnTo>
                  <a:pt x="11194215" y="303095"/>
                </a:lnTo>
                <a:lnTo>
                  <a:pt x="11143129" y="293281"/>
                </a:lnTo>
                <a:lnTo>
                  <a:pt x="11092030" y="283700"/>
                </a:lnTo>
                <a:lnTo>
                  <a:pt x="11040945" y="274358"/>
                </a:lnTo>
                <a:lnTo>
                  <a:pt x="10989901" y="265259"/>
                </a:lnTo>
                <a:lnTo>
                  <a:pt x="10938927" y="256406"/>
                </a:lnTo>
                <a:lnTo>
                  <a:pt x="10888050" y="247803"/>
                </a:lnTo>
                <a:lnTo>
                  <a:pt x="10837298" y="239456"/>
                </a:lnTo>
                <a:lnTo>
                  <a:pt x="10786699" y="231367"/>
                </a:lnTo>
                <a:lnTo>
                  <a:pt x="10686354" y="215648"/>
                </a:lnTo>
                <a:lnTo>
                  <a:pt x="10586250" y="200393"/>
                </a:lnTo>
                <a:lnTo>
                  <a:pt x="10485835" y="185837"/>
                </a:lnTo>
                <a:lnTo>
                  <a:pt x="10385137" y="171959"/>
                </a:lnTo>
                <a:lnTo>
                  <a:pt x="10284186" y="158743"/>
                </a:lnTo>
                <a:lnTo>
                  <a:pt x="10183010" y="146172"/>
                </a:lnTo>
                <a:lnTo>
                  <a:pt x="10081637" y="134227"/>
                </a:lnTo>
                <a:lnTo>
                  <a:pt x="9980098" y="122891"/>
                </a:lnTo>
                <a:lnTo>
                  <a:pt x="9878419" y="112147"/>
                </a:lnTo>
                <a:lnTo>
                  <a:pt x="9776630" y="101976"/>
                </a:lnTo>
                <a:lnTo>
                  <a:pt x="9674760" y="92361"/>
                </a:lnTo>
                <a:lnTo>
                  <a:pt x="9572837" y="83285"/>
                </a:lnTo>
                <a:lnTo>
                  <a:pt x="9470891" y="74729"/>
                </a:lnTo>
                <a:lnTo>
                  <a:pt x="9368949" y="66677"/>
                </a:lnTo>
                <a:lnTo>
                  <a:pt x="9267041" y="59110"/>
                </a:lnTo>
                <a:lnTo>
                  <a:pt x="9165196" y="52011"/>
                </a:lnTo>
                <a:lnTo>
                  <a:pt x="9063441" y="45362"/>
                </a:lnTo>
                <a:lnTo>
                  <a:pt x="8911043" y="36195"/>
                </a:lnTo>
                <a:lnTo>
                  <a:pt x="8759012" y="27941"/>
                </a:lnTo>
                <a:lnTo>
                  <a:pt x="8607444" y="20542"/>
                </a:lnTo>
                <a:lnTo>
                  <a:pt x="8556936" y="18576"/>
                </a:lnTo>
                <a:lnTo>
                  <a:pt x="8455900" y="14959"/>
                </a:lnTo>
                <a:lnTo>
                  <a:pt x="8304302" y="10305"/>
                </a:lnTo>
                <a:lnTo>
                  <a:pt x="8152656" y="6552"/>
                </a:lnTo>
                <a:lnTo>
                  <a:pt x="8000969" y="3673"/>
                </a:lnTo>
                <a:lnTo>
                  <a:pt x="7849247" y="1639"/>
                </a:lnTo>
                <a:lnTo>
                  <a:pt x="7697495" y="424"/>
                </a:lnTo>
                <a:lnTo>
                  <a:pt x="7545721" y="0"/>
                </a:lnTo>
                <a:close/>
              </a:path>
            </a:pathLst>
          </a:custGeom>
          <a:solidFill>
            <a:srgbClr val="FAC60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26979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>
            <a:extLst>
              <a:ext uri="{FF2B5EF4-FFF2-40B4-BE49-F238E27FC236}">
                <a16:creationId xmlns:a16="http://schemas.microsoft.com/office/drawing/2014/main" id="{B24AE066-6910-4B39-9B06-2F7591AA8C80}"/>
              </a:ext>
            </a:extLst>
          </p:cNvPr>
          <p:cNvSpPr/>
          <p:nvPr/>
        </p:nvSpPr>
        <p:spPr>
          <a:xfrm>
            <a:off x="7007563" y="1966707"/>
            <a:ext cx="6175713" cy="65413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0EB63D9-4EDA-4CA8-AC9A-D8E5CAED3C7F}"/>
              </a:ext>
            </a:extLst>
          </p:cNvPr>
          <p:cNvSpPr/>
          <p:nvPr/>
        </p:nvSpPr>
        <p:spPr>
          <a:xfrm>
            <a:off x="10966450" y="3423373"/>
            <a:ext cx="3276600" cy="7000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76D333D-86C9-4146-800F-84D839FDA01D}"/>
              </a:ext>
            </a:extLst>
          </p:cNvPr>
          <p:cNvSpPr/>
          <p:nvPr/>
        </p:nvSpPr>
        <p:spPr>
          <a:xfrm>
            <a:off x="2889250" y="3533248"/>
            <a:ext cx="6248401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FDE3732-E2FF-4730-AD3A-36BDD9E9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9942" y="722464"/>
            <a:ext cx="6088973" cy="692497"/>
          </a:xfrm>
        </p:spPr>
        <p:txBody>
          <a:bodyPr/>
          <a:lstStyle/>
          <a:p>
            <a:pPr algn="ctr"/>
            <a:r>
              <a:rPr lang="es-MX" dirty="0"/>
              <a:t>FOME</a:t>
            </a:r>
            <a:endParaRPr lang="es-CO" dirty="0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994AF969-CE6A-480E-BB5B-BC062150C26A}"/>
              </a:ext>
            </a:extLst>
          </p:cNvPr>
          <p:cNvSpPr/>
          <p:nvPr/>
        </p:nvSpPr>
        <p:spPr>
          <a:xfrm>
            <a:off x="3222626" y="1499310"/>
            <a:ext cx="11830050" cy="633095"/>
          </a:xfrm>
          <a:custGeom>
            <a:avLst/>
            <a:gdLst/>
            <a:ahLst/>
            <a:cxnLst/>
            <a:rect l="l" t="t" r="r" b="b"/>
            <a:pathLst>
              <a:path w="11830050" h="633095">
                <a:moveTo>
                  <a:pt x="7545721" y="0"/>
                </a:moveTo>
                <a:lnTo>
                  <a:pt x="7393930" y="337"/>
                </a:lnTo>
                <a:lnTo>
                  <a:pt x="7242128" y="1410"/>
                </a:lnTo>
                <a:lnTo>
                  <a:pt x="7090323" y="3189"/>
                </a:lnTo>
                <a:lnTo>
                  <a:pt x="6938519" y="5648"/>
                </a:lnTo>
                <a:lnTo>
                  <a:pt x="6786724" y="8758"/>
                </a:lnTo>
                <a:lnTo>
                  <a:pt x="6584353" y="13870"/>
                </a:lnTo>
                <a:lnTo>
                  <a:pt x="6382022" y="20024"/>
                </a:lnTo>
                <a:lnTo>
                  <a:pt x="6179747" y="27156"/>
                </a:lnTo>
                <a:lnTo>
                  <a:pt x="5977541" y="35198"/>
                </a:lnTo>
                <a:lnTo>
                  <a:pt x="5724903" y="46431"/>
                </a:lnTo>
                <a:lnTo>
                  <a:pt x="5472426" y="58857"/>
                </a:lnTo>
                <a:lnTo>
                  <a:pt x="5169706" y="75159"/>
                </a:lnTo>
                <a:lnTo>
                  <a:pt x="5067935" y="81396"/>
                </a:lnTo>
                <a:lnTo>
                  <a:pt x="4813538" y="97783"/>
                </a:lnTo>
                <a:lnTo>
                  <a:pt x="4559192" y="115312"/>
                </a:lnTo>
                <a:lnTo>
                  <a:pt x="4304906" y="133987"/>
                </a:lnTo>
                <a:lnTo>
                  <a:pt x="4050688" y="153815"/>
                </a:lnTo>
                <a:lnTo>
                  <a:pt x="3796548" y="174803"/>
                </a:lnTo>
                <a:lnTo>
                  <a:pt x="3542495" y="196955"/>
                </a:lnTo>
                <a:lnTo>
                  <a:pt x="3288538" y="220278"/>
                </a:lnTo>
                <a:lnTo>
                  <a:pt x="3034686" y="244779"/>
                </a:lnTo>
                <a:lnTo>
                  <a:pt x="2780949" y="270462"/>
                </a:lnTo>
                <a:lnTo>
                  <a:pt x="2527336" y="297335"/>
                </a:lnTo>
                <a:lnTo>
                  <a:pt x="2273855" y="325404"/>
                </a:lnTo>
                <a:lnTo>
                  <a:pt x="2020515" y="354674"/>
                </a:lnTo>
                <a:lnTo>
                  <a:pt x="1767327" y="385152"/>
                </a:lnTo>
                <a:lnTo>
                  <a:pt x="1514299" y="416843"/>
                </a:lnTo>
                <a:lnTo>
                  <a:pt x="1261439" y="449754"/>
                </a:lnTo>
                <a:lnTo>
                  <a:pt x="1008758" y="483891"/>
                </a:lnTo>
                <a:lnTo>
                  <a:pt x="756265" y="519259"/>
                </a:lnTo>
                <a:lnTo>
                  <a:pt x="503968" y="555866"/>
                </a:lnTo>
                <a:lnTo>
                  <a:pt x="251876" y="593716"/>
                </a:lnTo>
                <a:lnTo>
                  <a:pt x="0" y="632817"/>
                </a:lnTo>
                <a:lnTo>
                  <a:pt x="400012" y="581282"/>
                </a:lnTo>
                <a:lnTo>
                  <a:pt x="800953" y="531469"/>
                </a:lnTo>
                <a:lnTo>
                  <a:pt x="1152489" y="489413"/>
                </a:lnTo>
                <a:lnTo>
                  <a:pt x="1504643" y="448892"/>
                </a:lnTo>
                <a:lnTo>
                  <a:pt x="1806948" y="415458"/>
                </a:lnTo>
                <a:lnTo>
                  <a:pt x="2109648" y="383289"/>
                </a:lnTo>
                <a:lnTo>
                  <a:pt x="2412715" y="352450"/>
                </a:lnTo>
                <a:lnTo>
                  <a:pt x="2716121" y="323004"/>
                </a:lnTo>
                <a:lnTo>
                  <a:pt x="3019840" y="295015"/>
                </a:lnTo>
                <a:lnTo>
                  <a:pt x="3273157" y="272850"/>
                </a:lnTo>
                <a:lnTo>
                  <a:pt x="3526656" y="251777"/>
                </a:lnTo>
                <a:lnTo>
                  <a:pt x="3780321" y="231834"/>
                </a:lnTo>
                <a:lnTo>
                  <a:pt x="4034135" y="213058"/>
                </a:lnTo>
                <a:lnTo>
                  <a:pt x="4288084" y="195486"/>
                </a:lnTo>
                <a:lnTo>
                  <a:pt x="4542150" y="179154"/>
                </a:lnTo>
                <a:lnTo>
                  <a:pt x="4796319" y="164099"/>
                </a:lnTo>
                <a:lnTo>
                  <a:pt x="4999717" y="152999"/>
                </a:lnTo>
                <a:lnTo>
                  <a:pt x="5203161" y="142760"/>
                </a:lnTo>
                <a:lnTo>
                  <a:pt x="5406645" y="133399"/>
                </a:lnTo>
                <a:lnTo>
                  <a:pt x="5610159" y="124936"/>
                </a:lnTo>
                <a:lnTo>
                  <a:pt x="5813696" y="117390"/>
                </a:lnTo>
                <a:lnTo>
                  <a:pt x="6017247" y="110779"/>
                </a:lnTo>
                <a:lnTo>
                  <a:pt x="6220805" y="105123"/>
                </a:lnTo>
                <a:lnTo>
                  <a:pt x="6424360" y="100439"/>
                </a:lnTo>
                <a:lnTo>
                  <a:pt x="6627905" y="96748"/>
                </a:lnTo>
                <a:lnTo>
                  <a:pt x="6831433" y="94068"/>
                </a:lnTo>
                <a:lnTo>
                  <a:pt x="7034933" y="92418"/>
                </a:lnTo>
                <a:lnTo>
                  <a:pt x="7238400" y="91817"/>
                </a:lnTo>
                <a:lnTo>
                  <a:pt x="7441823" y="92283"/>
                </a:lnTo>
                <a:lnTo>
                  <a:pt x="7645196" y="93836"/>
                </a:lnTo>
                <a:lnTo>
                  <a:pt x="7848510" y="96495"/>
                </a:lnTo>
                <a:lnTo>
                  <a:pt x="8000951" y="99225"/>
                </a:lnTo>
                <a:lnTo>
                  <a:pt x="8153352" y="102596"/>
                </a:lnTo>
                <a:lnTo>
                  <a:pt x="8305708" y="106616"/>
                </a:lnTo>
                <a:lnTo>
                  <a:pt x="8458016" y="111291"/>
                </a:lnTo>
                <a:lnTo>
                  <a:pt x="8610272" y="116631"/>
                </a:lnTo>
                <a:lnTo>
                  <a:pt x="8762473" y="122644"/>
                </a:lnTo>
                <a:lnTo>
                  <a:pt x="8914616" y="129336"/>
                </a:lnTo>
                <a:lnTo>
                  <a:pt x="9066697" y="136717"/>
                </a:lnTo>
                <a:lnTo>
                  <a:pt x="9216507" y="145039"/>
                </a:lnTo>
                <a:lnTo>
                  <a:pt x="9367249" y="154075"/>
                </a:lnTo>
                <a:lnTo>
                  <a:pt x="9518698" y="163894"/>
                </a:lnTo>
                <a:lnTo>
                  <a:pt x="9670625" y="174561"/>
                </a:lnTo>
                <a:lnTo>
                  <a:pt x="9822806" y="186145"/>
                </a:lnTo>
                <a:lnTo>
                  <a:pt x="9924287" y="194410"/>
                </a:lnTo>
                <a:lnTo>
                  <a:pt x="10025713" y="203132"/>
                </a:lnTo>
                <a:lnTo>
                  <a:pt x="10127015" y="212332"/>
                </a:lnTo>
                <a:lnTo>
                  <a:pt x="10228127" y="222029"/>
                </a:lnTo>
                <a:lnTo>
                  <a:pt x="10328982" y="232243"/>
                </a:lnTo>
                <a:lnTo>
                  <a:pt x="10429511" y="242994"/>
                </a:lnTo>
                <a:lnTo>
                  <a:pt x="10529649" y="254303"/>
                </a:lnTo>
                <a:lnTo>
                  <a:pt x="10629327" y="266188"/>
                </a:lnTo>
                <a:lnTo>
                  <a:pt x="10829677" y="291335"/>
                </a:lnTo>
                <a:lnTo>
                  <a:pt x="10931535" y="304731"/>
                </a:lnTo>
                <a:lnTo>
                  <a:pt x="11033836" y="318872"/>
                </a:lnTo>
                <a:lnTo>
                  <a:pt x="11136363" y="333773"/>
                </a:lnTo>
                <a:lnTo>
                  <a:pt x="11238899" y="349448"/>
                </a:lnTo>
                <a:lnTo>
                  <a:pt x="11341227" y="365910"/>
                </a:lnTo>
                <a:lnTo>
                  <a:pt x="11392245" y="374441"/>
                </a:lnTo>
                <a:lnTo>
                  <a:pt x="11443130" y="383174"/>
                </a:lnTo>
                <a:lnTo>
                  <a:pt x="11493855" y="392111"/>
                </a:lnTo>
                <a:lnTo>
                  <a:pt x="11544393" y="401254"/>
                </a:lnTo>
                <a:lnTo>
                  <a:pt x="11594716" y="410604"/>
                </a:lnTo>
                <a:lnTo>
                  <a:pt x="11644797" y="420164"/>
                </a:lnTo>
                <a:lnTo>
                  <a:pt x="11827514" y="453336"/>
                </a:lnTo>
                <a:lnTo>
                  <a:pt x="11599081" y="389548"/>
                </a:lnTo>
                <a:lnTo>
                  <a:pt x="11549103" y="378009"/>
                </a:lnTo>
                <a:lnTo>
                  <a:pt x="11498889" y="366670"/>
                </a:lnTo>
                <a:lnTo>
                  <a:pt x="11448468" y="355537"/>
                </a:lnTo>
                <a:lnTo>
                  <a:pt x="11397866" y="344613"/>
                </a:lnTo>
                <a:lnTo>
                  <a:pt x="11347113" y="333903"/>
                </a:lnTo>
                <a:lnTo>
                  <a:pt x="11296234" y="323411"/>
                </a:lnTo>
                <a:lnTo>
                  <a:pt x="11245259" y="313140"/>
                </a:lnTo>
                <a:lnTo>
                  <a:pt x="11194215" y="303095"/>
                </a:lnTo>
                <a:lnTo>
                  <a:pt x="11143129" y="293281"/>
                </a:lnTo>
                <a:lnTo>
                  <a:pt x="11092030" y="283700"/>
                </a:lnTo>
                <a:lnTo>
                  <a:pt x="11040945" y="274358"/>
                </a:lnTo>
                <a:lnTo>
                  <a:pt x="10989901" y="265259"/>
                </a:lnTo>
                <a:lnTo>
                  <a:pt x="10938927" y="256406"/>
                </a:lnTo>
                <a:lnTo>
                  <a:pt x="10888050" y="247803"/>
                </a:lnTo>
                <a:lnTo>
                  <a:pt x="10837298" y="239456"/>
                </a:lnTo>
                <a:lnTo>
                  <a:pt x="10786699" y="231367"/>
                </a:lnTo>
                <a:lnTo>
                  <a:pt x="10686354" y="215648"/>
                </a:lnTo>
                <a:lnTo>
                  <a:pt x="10586250" y="200393"/>
                </a:lnTo>
                <a:lnTo>
                  <a:pt x="10485835" y="185837"/>
                </a:lnTo>
                <a:lnTo>
                  <a:pt x="10385137" y="171959"/>
                </a:lnTo>
                <a:lnTo>
                  <a:pt x="10284186" y="158743"/>
                </a:lnTo>
                <a:lnTo>
                  <a:pt x="10183010" y="146172"/>
                </a:lnTo>
                <a:lnTo>
                  <a:pt x="10081637" y="134227"/>
                </a:lnTo>
                <a:lnTo>
                  <a:pt x="9980098" y="122891"/>
                </a:lnTo>
                <a:lnTo>
                  <a:pt x="9878419" y="112147"/>
                </a:lnTo>
                <a:lnTo>
                  <a:pt x="9776630" y="101976"/>
                </a:lnTo>
                <a:lnTo>
                  <a:pt x="9674760" y="92361"/>
                </a:lnTo>
                <a:lnTo>
                  <a:pt x="9572837" y="83285"/>
                </a:lnTo>
                <a:lnTo>
                  <a:pt x="9470891" y="74729"/>
                </a:lnTo>
                <a:lnTo>
                  <a:pt x="9368949" y="66677"/>
                </a:lnTo>
                <a:lnTo>
                  <a:pt x="9267041" y="59110"/>
                </a:lnTo>
                <a:lnTo>
                  <a:pt x="9165196" y="52011"/>
                </a:lnTo>
                <a:lnTo>
                  <a:pt x="9063441" y="45362"/>
                </a:lnTo>
                <a:lnTo>
                  <a:pt x="8911043" y="36195"/>
                </a:lnTo>
                <a:lnTo>
                  <a:pt x="8759012" y="27941"/>
                </a:lnTo>
                <a:lnTo>
                  <a:pt x="8607444" y="20542"/>
                </a:lnTo>
                <a:lnTo>
                  <a:pt x="8556936" y="18576"/>
                </a:lnTo>
                <a:lnTo>
                  <a:pt x="8455900" y="14959"/>
                </a:lnTo>
                <a:lnTo>
                  <a:pt x="8304302" y="10305"/>
                </a:lnTo>
                <a:lnTo>
                  <a:pt x="8152656" y="6552"/>
                </a:lnTo>
                <a:lnTo>
                  <a:pt x="8000969" y="3673"/>
                </a:lnTo>
                <a:lnTo>
                  <a:pt x="7849247" y="1639"/>
                </a:lnTo>
                <a:lnTo>
                  <a:pt x="7697495" y="424"/>
                </a:lnTo>
                <a:lnTo>
                  <a:pt x="7545721" y="0"/>
                </a:lnTo>
                <a:close/>
              </a:path>
            </a:pathLst>
          </a:custGeom>
          <a:solidFill>
            <a:srgbClr val="FAC6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B04E87A-BA38-4210-94DF-41BAFFCC9820}"/>
              </a:ext>
            </a:extLst>
          </p:cNvPr>
          <p:cNvSpPr txBox="1"/>
          <p:nvPr/>
        </p:nvSpPr>
        <p:spPr>
          <a:xfrm>
            <a:off x="2961938" y="3600168"/>
            <a:ext cx="6175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Inicio mediante la ley 1751 articulo 5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ACBE2B9-DF6A-44ED-A556-4431610C266A}"/>
              </a:ext>
            </a:extLst>
          </p:cNvPr>
          <p:cNvSpPr txBox="1"/>
          <p:nvPr/>
        </p:nvSpPr>
        <p:spPr>
          <a:xfrm>
            <a:off x="10966450" y="3533248"/>
            <a:ext cx="4949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Decreto 444/2020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Flecha: a la izquierda, derecha y arriba 8">
            <a:extLst>
              <a:ext uri="{FF2B5EF4-FFF2-40B4-BE49-F238E27FC236}">
                <a16:creationId xmlns:a16="http://schemas.microsoft.com/office/drawing/2014/main" id="{CFB81AF1-810F-45BA-ABA3-F52A018F6AD2}"/>
              </a:ext>
            </a:extLst>
          </p:cNvPr>
          <p:cNvSpPr/>
          <p:nvPr/>
        </p:nvSpPr>
        <p:spPr>
          <a:xfrm>
            <a:off x="9593094" y="2928738"/>
            <a:ext cx="762000" cy="112773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7EBBE1-1D78-43E9-8910-670CCCDC84E3}"/>
              </a:ext>
            </a:extLst>
          </p:cNvPr>
          <p:cNvSpPr txBox="1"/>
          <p:nvPr/>
        </p:nvSpPr>
        <p:spPr>
          <a:xfrm>
            <a:off x="603250" y="4968875"/>
            <a:ext cx="64043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Objeto: Atender las necesidades y efectos de la pandemia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C4DAA4A-CB5C-49F8-9C16-3B60C7BB1888}"/>
              </a:ext>
            </a:extLst>
          </p:cNvPr>
          <p:cNvSpPr txBox="1"/>
          <p:nvPr/>
        </p:nvSpPr>
        <p:spPr>
          <a:xfrm>
            <a:off x="7007563" y="4962177"/>
            <a:ext cx="58638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Requerimiento atención en salud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Efectos Adversos - - - pandemia COVID 19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Llaves 11">
            <a:extLst>
              <a:ext uri="{FF2B5EF4-FFF2-40B4-BE49-F238E27FC236}">
                <a16:creationId xmlns:a16="http://schemas.microsoft.com/office/drawing/2014/main" id="{7A1FFF82-CABE-40C0-8C4E-CF8AEBFDD3A7}"/>
              </a:ext>
            </a:extLst>
          </p:cNvPr>
          <p:cNvSpPr/>
          <p:nvPr/>
        </p:nvSpPr>
        <p:spPr>
          <a:xfrm>
            <a:off x="6775450" y="4968875"/>
            <a:ext cx="5943600" cy="1371600"/>
          </a:xfrm>
          <a:prstGeom prst="bracePair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BDFCBEE-B75B-4DFC-AA76-70BC025AC79E}"/>
              </a:ext>
            </a:extLst>
          </p:cNvPr>
          <p:cNvSpPr txBox="1"/>
          <p:nvPr/>
        </p:nvSpPr>
        <p:spPr>
          <a:xfrm>
            <a:off x="13481050" y="4968875"/>
            <a:ext cx="49494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Empleo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Crecimiento económico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Producción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7431CD4-C27B-492B-95E3-A601C52BE623}"/>
              </a:ext>
            </a:extLst>
          </p:cNvPr>
          <p:cNvSpPr txBox="1"/>
          <p:nvPr/>
        </p:nvSpPr>
        <p:spPr>
          <a:xfrm>
            <a:off x="936626" y="6407866"/>
            <a:ext cx="457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1.59 Billones fue utilizado: 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A4C6545-BB7C-47E3-AF05-B3A84F9808D4}"/>
              </a:ext>
            </a:extLst>
          </p:cNvPr>
          <p:cNvSpPr txBox="1"/>
          <p:nvPr/>
        </p:nvSpPr>
        <p:spPr>
          <a:xfrm>
            <a:off x="632069" y="7302413"/>
            <a:ext cx="76962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Atención a la salud.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Atención pacientes Infectados  - Afectados  por el COVID 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Atención de oferta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Fortalecimiento a la salud publica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Prevención de vacunación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Apoyo a Grupos vulnerables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F02B707-8257-4231-9B34-8B55AA051A92}"/>
              </a:ext>
            </a:extLst>
          </p:cNvPr>
          <p:cNvSpPr txBox="1"/>
          <p:nvPr/>
        </p:nvSpPr>
        <p:spPr>
          <a:xfrm>
            <a:off x="7120107" y="2061364"/>
            <a:ext cx="5863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 CREADO  CON  40.5 BILLONES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E9A4952-80F9-4065-8F99-B9396442AF51}"/>
              </a:ext>
            </a:extLst>
          </p:cNvPr>
          <p:cNvSpPr txBox="1"/>
          <p:nvPr/>
        </p:nvSpPr>
        <p:spPr>
          <a:xfrm>
            <a:off x="8528050" y="6708907"/>
            <a:ext cx="358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9.8 Billones dados por la UNGRD: 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3E0B060-E71E-4916-956D-A02BD1D57374}"/>
              </a:ext>
            </a:extLst>
          </p:cNvPr>
          <p:cNvSpPr txBox="1"/>
          <p:nvPr/>
        </p:nvSpPr>
        <p:spPr>
          <a:xfrm>
            <a:off x="8363448" y="7663014"/>
            <a:ext cx="610820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Costeos de Pruebas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Atención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Equipos </a:t>
            </a:r>
            <a:r>
              <a:rPr lang="es-MX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medicos</a:t>
            </a:r>
            <a:endParaRPr lang="es-MX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Equipos de atención medica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Canasta COVID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Atención  en salud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Fortalecimiento de la infraestructura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3746EA8D-39CD-429B-ADE4-59CA3BAA54DD}"/>
              </a:ext>
            </a:extLst>
          </p:cNvPr>
          <p:cNvSpPr txBox="1"/>
          <p:nvPr/>
        </p:nvSpPr>
        <p:spPr>
          <a:xfrm>
            <a:off x="13938250" y="6612930"/>
            <a:ext cx="358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Billones Utilizados en: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BE35670C-D79B-44FF-9FE6-57A18EFAC5D7}"/>
              </a:ext>
            </a:extLst>
          </p:cNvPr>
          <p:cNvSpPr txBox="1"/>
          <p:nvPr/>
        </p:nvSpPr>
        <p:spPr>
          <a:xfrm>
            <a:off x="14243050" y="7663014"/>
            <a:ext cx="418748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Atención  en salud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Fortalecimiento de la infraestructura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49144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C27DA40-5BF6-4A85-AF27-79A62BD58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225" y="1289050"/>
            <a:ext cx="6089650" cy="717550"/>
          </a:xfrm>
        </p:spPr>
        <p:txBody>
          <a:bodyPr/>
          <a:lstStyle/>
          <a:p>
            <a:pPr algn="ctr"/>
            <a:r>
              <a:rPr lang="es-MX" dirty="0"/>
              <a:t>FOME</a:t>
            </a:r>
            <a:endParaRPr lang="es-CO" dirty="0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C50DED5C-B801-49D5-9A00-B0B8890B4914}"/>
              </a:ext>
            </a:extLst>
          </p:cNvPr>
          <p:cNvSpPr/>
          <p:nvPr/>
        </p:nvSpPr>
        <p:spPr>
          <a:xfrm>
            <a:off x="3194050" y="1968055"/>
            <a:ext cx="11830050" cy="633095"/>
          </a:xfrm>
          <a:custGeom>
            <a:avLst/>
            <a:gdLst/>
            <a:ahLst/>
            <a:cxnLst/>
            <a:rect l="l" t="t" r="r" b="b"/>
            <a:pathLst>
              <a:path w="11830050" h="633095">
                <a:moveTo>
                  <a:pt x="7545721" y="0"/>
                </a:moveTo>
                <a:lnTo>
                  <a:pt x="7393930" y="337"/>
                </a:lnTo>
                <a:lnTo>
                  <a:pt x="7242128" y="1410"/>
                </a:lnTo>
                <a:lnTo>
                  <a:pt x="7090323" y="3189"/>
                </a:lnTo>
                <a:lnTo>
                  <a:pt x="6938519" y="5648"/>
                </a:lnTo>
                <a:lnTo>
                  <a:pt x="6786724" y="8758"/>
                </a:lnTo>
                <a:lnTo>
                  <a:pt x="6584353" y="13870"/>
                </a:lnTo>
                <a:lnTo>
                  <a:pt x="6382022" y="20024"/>
                </a:lnTo>
                <a:lnTo>
                  <a:pt x="6179747" y="27156"/>
                </a:lnTo>
                <a:lnTo>
                  <a:pt x="5977541" y="35198"/>
                </a:lnTo>
                <a:lnTo>
                  <a:pt x="5724903" y="46431"/>
                </a:lnTo>
                <a:lnTo>
                  <a:pt x="5472426" y="58857"/>
                </a:lnTo>
                <a:lnTo>
                  <a:pt x="5169706" y="75159"/>
                </a:lnTo>
                <a:lnTo>
                  <a:pt x="5067935" y="81396"/>
                </a:lnTo>
                <a:lnTo>
                  <a:pt x="4813538" y="97783"/>
                </a:lnTo>
                <a:lnTo>
                  <a:pt x="4559192" y="115312"/>
                </a:lnTo>
                <a:lnTo>
                  <a:pt x="4304906" y="133987"/>
                </a:lnTo>
                <a:lnTo>
                  <a:pt x="4050688" y="153815"/>
                </a:lnTo>
                <a:lnTo>
                  <a:pt x="3796548" y="174803"/>
                </a:lnTo>
                <a:lnTo>
                  <a:pt x="3542495" y="196955"/>
                </a:lnTo>
                <a:lnTo>
                  <a:pt x="3288538" y="220278"/>
                </a:lnTo>
                <a:lnTo>
                  <a:pt x="3034686" y="244779"/>
                </a:lnTo>
                <a:lnTo>
                  <a:pt x="2780949" y="270462"/>
                </a:lnTo>
                <a:lnTo>
                  <a:pt x="2527336" y="297335"/>
                </a:lnTo>
                <a:lnTo>
                  <a:pt x="2273855" y="325404"/>
                </a:lnTo>
                <a:lnTo>
                  <a:pt x="2020515" y="354674"/>
                </a:lnTo>
                <a:lnTo>
                  <a:pt x="1767327" y="385152"/>
                </a:lnTo>
                <a:lnTo>
                  <a:pt x="1514299" y="416843"/>
                </a:lnTo>
                <a:lnTo>
                  <a:pt x="1261439" y="449754"/>
                </a:lnTo>
                <a:lnTo>
                  <a:pt x="1008758" y="483891"/>
                </a:lnTo>
                <a:lnTo>
                  <a:pt x="756265" y="519259"/>
                </a:lnTo>
                <a:lnTo>
                  <a:pt x="503968" y="555866"/>
                </a:lnTo>
                <a:lnTo>
                  <a:pt x="251876" y="593716"/>
                </a:lnTo>
                <a:lnTo>
                  <a:pt x="0" y="632817"/>
                </a:lnTo>
                <a:lnTo>
                  <a:pt x="400012" y="581282"/>
                </a:lnTo>
                <a:lnTo>
                  <a:pt x="800953" y="531469"/>
                </a:lnTo>
                <a:lnTo>
                  <a:pt x="1152489" y="489413"/>
                </a:lnTo>
                <a:lnTo>
                  <a:pt x="1504643" y="448892"/>
                </a:lnTo>
                <a:lnTo>
                  <a:pt x="1806948" y="415458"/>
                </a:lnTo>
                <a:lnTo>
                  <a:pt x="2109648" y="383289"/>
                </a:lnTo>
                <a:lnTo>
                  <a:pt x="2412715" y="352450"/>
                </a:lnTo>
                <a:lnTo>
                  <a:pt x="2716121" y="323004"/>
                </a:lnTo>
                <a:lnTo>
                  <a:pt x="3019840" y="295015"/>
                </a:lnTo>
                <a:lnTo>
                  <a:pt x="3273157" y="272850"/>
                </a:lnTo>
                <a:lnTo>
                  <a:pt x="3526656" y="251777"/>
                </a:lnTo>
                <a:lnTo>
                  <a:pt x="3780321" y="231834"/>
                </a:lnTo>
                <a:lnTo>
                  <a:pt x="4034135" y="213058"/>
                </a:lnTo>
                <a:lnTo>
                  <a:pt x="4288084" y="195486"/>
                </a:lnTo>
                <a:lnTo>
                  <a:pt x="4542150" y="179154"/>
                </a:lnTo>
                <a:lnTo>
                  <a:pt x="4796319" y="164099"/>
                </a:lnTo>
                <a:lnTo>
                  <a:pt x="4999717" y="152999"/>
                </a:lnTo>
                <a:lnTo>
                  <a:pt x="5203161" y="142760"/>
                </a:lnTo>
                <a:lnTo>
                  <a:pt x="5406645" y="133399"/>
                </a:lnTo>
                <a:lnTo>
                  <a:pt x="5610159" y="124936"/>
                </a:lnTo>
                <a:lnTo>
                  <a:pt x="5813696" y="117390"/>
                </a:lnTo>
                <a:lnTo>
                  <a:pt x="6017247" y="110779"/>
                </a:lnTo>
                <a:lnTo>
                  <a:pt x="6220805" y="105123"/>
                </a:lnTo>
                <a:lnTo>
                  <a:pt x="6424360" y="100439"/>
                </a:lnTo>
                <a:lnTo>
                  <a:pt x="6627905" y="96748"/>
                </a:lnTo>
                <a:lnTo>
                  <a:pt x="6831433" y="94068"/>
                </a:lnTo>
                <a:lnTo>
                  <a:pt x="7034933" y="92418"/>
                </a:lnTo>
                <a:lnTo>
                  <a:pt x="7238400" y="91817"/>
                </a:lnTo>
                <a:lnTo>
                  <a:pt x="7441823" y="92283"/>
                </a:lnTo>
                <a:lnTo>
                  <a:pt x="7645196" y="93836"/>
                </a:lnTo>
                <a:lnTo>
                  <a:pt x="7848510" y="96495"/>
                </a:lnTo>
                <a:lnTo>
                  <a:pt x="8000951" y="99225"/>
                </a:lnTo>
                <a:lnTo>
                  <a:pt x="8153352" y="102596"/>
                </a:lnTo>
                <a:lnTo>
                  <a:pt x="8305708" y="106616"/>
                </a:lnTo>
                <a:lnTo>
                  <a:pt x="8458016" y="111291"/>
                </a:lnTo>
                <a:lnTo>
                  <a:pt x="8610272" y="116631"/>
                </a:lnTo>
                <a:lnTo>
                  <a:pt x="8762473" y="122644"/>
                </a:lnTo>
                <a:lnTo>
                  <a:pt x="8914616" y="129336"/>
                </a:lnTo>
                <a:lnTo>
                  <a:pt x="9066697" y="136717"/>
                </a:lnTo>
                <a:lnTo>
                  <a:pt x="9216507" y="145039"/>
                </a:lnTo>
                <a:lnTo>
                  <a:pt x="9367249" y="154075"/>
                </a:lnTo>
                <a:lnTo>
                  <a:pt x="9518698" y="163894"/>
                </a:lnTo>
                <a:lnTo>
                  <a:pt x="9670625" y="174561"/>
                </a:lnTo>
                <a:lnTo>
                  <a:pt x="9822806" y="186145"/>
                </a:lnTo>
                <a:lnTo>
                  <a:pt x="9924287" y="194410"/>
                </a:lnTo>
                <a:lnTo>
                  <a:pt x="10025713" y="203132"/>
                </a:lnTo>
                <a:lnTo>
                  <a:pt x="10127015" y="212332"/>
                </a:lnTo>
                <a:lnTo>
                  <a:pt x="10228127" y="222029"/>
                </a:lnTo>
                <a:lnTo>
                  <a:pt x="10328982" y="232243"/>
                </a:lnTo>
                <a:lnTo>
                  <a:pt x="10429511" y="242994"/>
                </a:lnTo>
                <a:lnTo>
                  <a:pt x="10529649" y="254303"/>
                </a:lnTo>
                <a:lnTo>
                  <a:pt x="10629327" y="266188"/>
                </a:lnTo>
                <a:lnTo>
                  <a:pt x="10829677" y="291335"/>
                </a:lnTo>
                <a:lnTo>
                  <a:pt x="10931535" y="304731"/>
                </a:lnTo>
                <a:lnTo>
                  <a:pt x="11033836" y="318872"/>
                </a:lnTo>
                <a:lnTo>
                  <a:pt x="11136363" y="333773"/>
                </a:lnTo>
                <a:lnTo>
                  <a:pt x="11238899" y="349448"/>
                </a:lnTo>
                <a:lnTo>
                  <a:pt x="11341227" y="365910"/>
                </a:lnTo>
                <a:lnTo>
                  <a:pt x="11392245" y="374441"/>
                </a:lnTo>
                <a:lnTo>
                  <a:pt x="11443130" y="383174"/>
                </a:lnTo>
                <a:lnTo>
                  <a:pt x="11493855" y="392111"/>
                </a:lnTo>
                <a:lnTo>
                  <a:pt x="11544393" y="401254"/>
                </a:lnTo>
                <a:lnTo>
                  <a:pt x="11594716" y="410604"/>
                </a:lnTo>
                <a:lnTo>
                  <a:pt x="11644797" y="420164"/>
                </a:lnTo>
                <a:lnTo>
                  <a:pt x="11827514" y="453336"/>
                </a:lnTo>
                <a:lnTo>
                  <a:pt x="11599081" y="389548"/>
                </a:lnTo>
                <a:lnTo>
                  <a:pt x="11549103" y="378009"/>
                </a:lnTo>
                <a:lnTo>
                  <a:pt x="11498889" y="366670"/>
                </a:lnTo>
                <a:lnTo>
                  <a:pt x="11448468" y="355537"/>
                </a:lnTo>
                <a:lnTo>
                  <a:pt x="11397866" y="344613"/>
                </a:lnTo>
                <a:lnTo>
                  <a:pt x="11347113" y="333903"/>
                </a:lnTo>
                <a:lnTo>
                  <a:pt x="11296234" y="323411"/>
                </a:lnTo>
                <a:lnTo>
                  <a:pt x="11245259" y="313140"/>
                </a:lnTo>
                <a:lnTo>
                  <a:pt x="11194215" y="303095"/>
                </a:lnTo>
                <a:lnTo>
                  <a:pt x="11143129" y="293281"/>
                </a:lnTo>
                <a:lnTo>
                  <a:pt x="11092030" y="283700"/>
                </a:lnTo>
                <a:lnTo>
                  <a:pt x="11040945" y="274358"/>
                </a:lnTo>
                <a:lnTo>
                  <a:pt x="10989901" y="265259"/>
                </a:lnTo>
                <a:lnTo>
                  <a:pt x="10938927" y="256406"/>
                </a:lnTo>
                <a:lnTo>
                  <a:pt x="10888050" y="247803"/>
                </a:lnTo>
                <a:lnTo>
                  <a:pt x="10837298" y="239456"/>
                </a:lnTo>
                <a:lnTo>
                  <a:pt x="10786699" y="231367"/>
                </a:lnTo>
                <a:lnTo>
                  <a:pt x="10686354" y="215648"/>
                </a:lnTo>
                <a:lnTo>
                  <a:pt x="10586250" y="200393"/>
                </a:lnTo>
                <a:lnTo>
                  <a:pt x="10485835" y="185837"/>
                </a:lnTo>
                <a:lnTo>
                  <a:pt x="10385137" y="171959"/>
                </a:lnTo>
                <a:lnTo>
                  <a:pt x="10284186" y="158743"/>
                </a:lnTo>
                <a:lnTo>
                  <a:pt x="10183010" y="146172"/>
                </a:lnTo>
                <a:lnTo>
                  <a:pt x="10081637" y="134227"/>
                </a:lnTo>
                <a:lnTo>
                  <a:pt x="9980098" y="122891"/>
                </a:lnTo>
                <a:lnTo>
                  <a:pt x="9878419" y="112147"/>
                </a:lnTo>
                <a:lnTo>
                  <a:pt x="9776630" y="101976"/>
                </a:lnTo>
                <a:lnTo>
                  <a:pt x="9674760" y="92361"/>
                </a:lnTo>
                <a:lnTo>
                  <a:pt x="9572837" y="83285"/>
                </a:lnTo>
                <a:lnTo>
                  <a:pt x="9470891" y="74729"/>
                </a:lnTo>
                <a:lnTo>
                  <a:pt x="9368949" y="66677"/>
                </a:lnTo>
                <a:lnTo>
                  <a:pt x="9267041" y="59110"/>
                </a:lnTo>
                <a:lnTo>
                  <a:pt x="9165196" y="52011"/>
                </a:lnTo>
                <a:lnTo>
                  <a:pt x="9063441" y="45362"/>
                </a:lnTo>
                <a:lnTo>
                  <a:pt x="8911043" y="36195"/>
                </a:lnTo>
                <a:lnTo>
                  <a:pt x="8759012" y="27941"/>
                </a:lnTo>
                <a:lnTo>
                  <a:pt x="8607444" y="20542"/>
                </a:lnTo>
                <a:lnTo>
                  <a:pt x="8556936" y="18576"/>
                </a:lnTo>
                <a:lnTo>
                  <a:pt x="8455900" y="14959"/>
                </a:lnTo>
                <a:lnTo>
                  <a:pt x="8304302" y="10305"/>
                </a:lnTo>
                <a:lnTo>
                  <a:pt x="8152656" y="6552"/>
                </a:lnTo>
                <a:lnTo>
                  <a:pt x="8000969" y="3673"/>
                </a:lnTo>
                <a:lnTo>
                  <a:pt x="7849247" y="1639"/>
                </a:lnTo>
                <a:lnTo>
                  <a:pt x="7697495" y="424"/>
                </a:lnTo>
                <a:lnTo>
                  <a:pt x="7545721" y="0"/>
                </a:lnTo>
                <a:close/>
              </a:path>
            </a:pathLst>
          </a:custGeom>
          <a:solidFill>
            <a:srgbClr val="FAC6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2A07BE7-DEAD-4856-8662-EEC44D3F2B4D}"/>
              </a:ext>
            </a:extLst>
          </p:cNvPr>
          <p:cNvSpPr txBox="1"/>
          <p:nvPr/>
        </p:nvSpPr>
        <p:spPr>
          <a:xfrm>
            <a:off x="793750" y="3243404"/>
            <a:ext cx="8763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ADRES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2020 ----- Canasta COVID = 0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2021 -----  Canastas COVID 1,822 Billones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2020 ----- Canasta pruebas COVID 52.155 Millones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2021 ------  Canasta Prueba  COVID =1,632 Billones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Abrir llave 6">
            <a:extLst>
              <a:ext uri="{FF2B5EF4-FFF2-40B4-BE49-F238E27FC236}">
                <a16:creationId xmlns:a16="http://schemas.microsoft.com/office/drawing/2014/main" id="{D7F50EAB-04CF-408D-8BBD-9B84D679D0F9}"/>
              </a:ext>
            </a:extLst>
          </p:cNvPr>
          <p:cNvSpPr/>
          <p:nvPr/>
        </p:nvSpPr>
        <p:spPr>
          <a:xfrm>
            <a:off x="9137650" y="2835275"/>
            <a:ext cx="533400" cy="2819400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72FD787-0394-4EA4-924C-F7BD2254BE09}"/>
              </a:ext>
            </a:extLst>
          </p:cNvPr>
          <p:cNvSpPr txBox="1"/>
          <p:nvPr/>
        </p:nvSpPr>
        <p:spPr>
          <a:xfrm>
            <a:off x="9671050" y="3925649"/>
            <a:ext cx="3197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  UPC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Abrir llave 8">
            <a:extLst>
              <a:ext uri="{FF2B5EF4-FFF2-40B4-BE49-F238E27FC236}">
                <a16:creationId xmlns:a16="http://schemas.microsoft.com/office/drawing/2014/main" id="{36C85630-3F0E-4375-9064-9BB25E296BBD}"/>
              </a:ext>
            </a:extLst>
          </p:cNvPr>
          <p:cNvSpPr/>
          <p:nvPr/>
        </p:nvSpPr>
        <p:spPr>
          <a:xfrm>
            <a:off x="11880850" y="2777559"/>
            <a:ext cx="533400" cy="2819400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54BD738-8D38-4104-99CD-C755F9AA95C5}"/>
              </a:ext>
            </a:extLst>
          </p:cNvPr>
          <p:cNvSpPr txBox="1"/>
          <p:nvPr/>
        </p:nvSpPr>
        <p:spPr>
          <a:xfrm>
            <a:off x="12361008" y="3494761"/>
            <a:ext cx="56007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hubo inversión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Prestación de servicios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Presupuestos máximos 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Abrir llave 10">
            <a:extLst>
              <a:ext uri="{FF2B5EF4-FFF2-40B4-BE49-F238E27FC236}">
                <a16:creationId xmlns:a16="http://schemas.microsoft.com/office/drawing/2014/main" id="{7C2E8961-FA93-4EC4-838A-19D337348AE2}"/>
              </a:ext>
            </a:extLst>
          </p:cNvPr>
          <p:cNvSpPr/>
          <p:nvPr/>
        </p:nvSpPr>
        <p:spPr>
          <a:xfrm>
            <a:off x="16529050" y="2777559"/>
            <a:ext cx="533400" cy="2819400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C8F7491-9950-4D42-B2BB-E1C8B5F902F1}"/>
              </a:ext>
            </a:extLst>
          </p:cNvPr>
          <p:cNvSpPr txBox="1"/>
          <p:nvPr/>
        </p:nvSpPr>
        <p:spPr>
          <a:xfrm>
            <a:off x="17062450" y="3925649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C.G.R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5216E7E-F4AA-4CFA-8CF4-C38A45D0FB52}"/>
              </a:ext>
            </a:extLst>
          </p:cNvPr>
          <p:cNvSpPr txBox="1"/>
          <p:nvPr/>
        </p:nvSpPr>
        <p:spPr>
          <a:xfrm>
            <a:off x="527050" y="6492875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FUENTES: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A0100C5-F166-479D-840A-A77B6A022C4E}"/>
              </a:ext>
            </a:extLst>
          </p:cNvPr>
          <p:cNvSpPr txBox="1"/>
          <p:nvPr/>
        </p:nvSpPr>
        <p:spPr>
          <a:xfrm>
            <a:off x="3422650" y="6492875"/>
            <a:ext cx="61341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Fondo de ahorros y estabilización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FONPET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PGN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Rendimiento Financiero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Fondo riesgos laborales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  recursos determinados </a:t>
            </a:r>
          </a:p>
        </p:txBody>
      </p:sp>
      <p:sp>
        <p:nvSpPr>
          <p:cNvPr id="15" name="Abrir llave 14">
            <a:extLst>
              <a:ext uri="{FF2B5EF4-FFF2-40B4-BE49-F238E27FC236}">
                <a16:creationId xmlns:a16="http://schemas.microsoft.com/office/drawing/2014/main" id="{4F37C233-494C-453B-8930-9D329701E90F}"/>
              </a:ext>
            </a:extLst>
          </p:cNvPr>
          <p:cNvSpPr/>
          <p:nvPr/>
        </p:nvSpPr>
        <p:spPr>
          <a:xfrm>
            <a:off x="2584450" y="6492875"/>
            <a:ext cx="838200" cy="2848420"/>
          </a:xfrm>
          <a:prstGeom prst="leftBrace">
            <a:avLst>
              <a:gd name="adj1" fmla="val 8333"/>
              <a:gd name="adj2" fmla="val 1542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0851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678431D-40DC-4FFD-93B2-8497AFE3B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" y="1115567"/>
            <a:ext cx="18440400" cy="915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52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D5D6619-38F8-4EBF-A9F3-15C5150A1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54" y="2606675"/>
            <a:ext cx="19063896" cy="6553200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6258141C-9469-4AC2-996E-7A483D3F3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563" y="1289380"/>
            <a:ext cx="6088973" cy="692497"/>
          </a:xfrm>
        </p:spPr>
        <p:txBody>
          <a:bodyPr/>
          <a:lstStyle/>
          <a:p>
            <a:pPr algn="ctr"/>
            <a:r>
              <a:rPr lang="es-MX" dirty="0"/>
              <a:t>FOME</a:t>
            </a:r>
            <a:endParaRPr lang="es-CO" dirty="0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8AF41E6F-0A47-4FF5-83F3-5CADEAD3D50A}"/>
              </a:ext>
            </a:extLst>
          </p:cNvPr>
          <p:cNvSpPr/>
          <p:nvPr/>
        </p:nvSpPr>
        <p:spPr>
          <a:xfrm>
            <a:off x="3727450" y="1977729"/>
            <a:ext cx="11830050" cy="633095"/>
          </a:xfrm>
          <a:custGeom>
            <a:avLst/>
            <a:gdLst/>
            <a:ahLst/>
            <a:cxnLst/>
            <a:rect l="l" t="t" r="r" b="b"/>
            <a:pathLst>
              <a:path w="11830050" h="633095">
                <a:moveTo>
                  <a:pt x="7545721" y="0"/>
                </a:moveTo>
                <a:lnTo>
                  <a:pt x="7393930" y="337"/>
                </a:lnTo>
                <a:lnTo>
                  <a:pt x="7242128" y="1410"/>
                </a:lnTo>
                <a:lnTo>
                  <a:pt x="7090323" y="3189"/>
                </a:lnTo>
                <a:lnTo>
                  <a:pt x="6938519" y="5648"/>
                </a:lnTo>
                <a:lnTo>
                  <a:pt x="6786724" y="8758"/>
                </a:lnTo>
                <a:lnTo>
                  <a:pt x="6584353" y="13870"/>
                </a:lnTo>
                <a:lnTo>
                  <a:pt x="6382022" y="20024"/>
                </a:lnTo>
                <a:lnTo>
                  <a:pt x="6179747" y="27156"/>
                </a:lnTo>
                <a:lnTo>
                  <a:pt x="5977541" y="35198"/>
                </a:lnTo>
                <a:lnTo>
                  <a:pt x="5724903" y="46431"/>
                </a:lnTo>
                <a:lnTo>
                  <a:pt x="5472426" y="58857"/>
                </a:lnTo>
                <a:lnTo>
                  <a:pt x="5169706" y="75159"/>
                </a:lnTo>
                <a:lnTo>
                  <a:pt x="5067935" y="81396"/>
                </a:lnTo>
                <a:lnTo>
                  <a:pt x="4813538" y="97783"/>
                </a:lnTo>
                <a:lnTo>
                  <a:pt x="4559192" y="115312"/>
                </a:lnTo>
                <a:lnTo>
                  <a:pt x="4304906" y="133987"/>
                </a:lnTo>
                <a:lnTo>
                  <a:pt x="4050688" y="153815"/>
                </a:lnTo>
                <a:lnTo>
                  <a:pt x="3796548" y="174803"/>
                </a:lnTo>
                <a:lnTo>
                  <a:pt x="3542495" y="196955"/>
                </a:lnTo>
                <a:lnTo>
                  <a:pt x="3288538" y="220278"/>
                </a:lnTo>
                <a:lnTo>
                  <a:pt x="3034686" y="244779"/>
                </a:lnTo>
                <a:lnTo>
                  <a:pt x="2780949" y="270462"/>
                </a:lnTo>
                <a:lnTo>
                  <a:pt x="2527336" y="297335"/>
                </a:lnTo>
                <a:lnTo>
                  <a:pt x="2273855" y="325404"/>
                </a:lnTo>
                <a:lnTo>
                  <a:pt x="2020515" y="354674"/>
                </a:lnTo>
                <a:lnTo>
                  <a:pt x="1767327" y="385152"/>
                </a:lnTo>
                <a:lnTo>
                  <a:pt x="1514299" y="416843"/>
                </a:lnTo>
                <a:lnTo>
                  <a:pt x="1261439" y="449754"/>
                </a:lnTo>
                <a:lnTo>
                  <a:pt x="1008758" y="483891"/>
                </a:lnTo>
                <a:lnTo>
                  <a:pt x="756265" y="519259"/>
                </a:lnTo>
                <a:lnTo>
                  <a:pt x="503968" y="555866"/>
                </a:lnTo>
                <a:lnTo>
                  <a:pt x="251876" y="593716"/>
                </a:lnTo>
                <a:lnTo>
                  <a:pt x="0" y="632817"/>
                </a:lnTo>
                <a:lnTo>
                  <a:pt x="400012" y="581282"/>
                </a:lnTo>
                <a:lnTo>
                  <a:pt x="800953" y="531469"/>
                </a:lnTo>
                <a:lnTo>
                  <a:pt x="1152489" y="489413"/>
                </a:lnTo>
                <a:lnTo>
                  <a:pt x="1504643" y="448892"/>
                </a:lnTo>
                <a:lnTo>
                  <a:pt x="1806948" y="415458"/>
                </a:lnTo>
                <a:lnTo>
                  <a:pt x="2109648" y="383289"/>
                </a:lnTo>
                <a:lnTo>
                  <a:pt x="2412715" y="352450"/>
                </a:lnTo>
                <a:lnTo>
                  <a:pt x="2716121" y="323004"/>
                </a:lnTo>
                <a:lnTo>
                  <a:pt x="3019840" y="295015"/>
                </a:lnTo>
                <a:lnTo>
                  <a:pt x="3273157" y="272850"/>
                </a:lnTo>
                <a:lnTo>
                  <a:pt x="3526656" y="251777"/>
                </a:lnTo>
                <a:lnTo>
                  <a:pt x="3780321" y="231834"/>
                </a:lnTo>
                <a:lnTo>
                  <a:pt x="4034135" y="213058"/>
                </a:lnTo>
                <a:lnTo>
                  <a:pt x="4288084" y="195486"/>
                </a:lnTo>
                <a:lnTo>
                  <a:pt x="4542150" y="179154"/>
                </a:lnTo>
                <a:lnTo>
                  <a:pt x="4796319" y="164099"/>
                </a:lnTo>
                <a:lnTo>
                  <a:pt x="4999717" y="152999"/>
                </a:lnTo>
                <a:lnTo>
                  <a:pt x="5203161" y="142760"/>
                </a:lnTo>
                <a:lnTo>
                  <a:pt x="5406645" y="133399"/>
                </a:lnTo>
                <a:lnTo>
                  <a:pt x="5610159" y="124936"/>
                </a:lnTo>
                <a:lnTo>
                  <a:pt x="5813696" y="117390"/>
                </a:lnTo>
                <a:lnTo>
                  <a:pt x="6017247" y="110779"/>
                </a:lnTo>
                <a:lnTo>
                  <a:pt x="6220805" y="105123"/>
                </a:lnTo>
                <a:lnTo>
                  <a:pt x="6424360" y="100439"/>
                </a:lnTo>
                <a:lnTo>
                  <a:pt x="6627905" y="96748"/>
                </a:lnTo>
                <a:lnTo>
                  <a:pt x="6831433" y="94068"/>
                </a:lnTo>
                <a:lnTo>
                  <a:pt x="7034933" y="92418"/>
                </a:lnTo>
                <a:lnTo>
                  <a:pt x="7238400" y="91817"/>
                </a:lnTo>
                <a:lnTo>
                  <a:pt x="7441823" y="92283"/>
                </a:lnTo>
                <a:lnTo>
                  <a:pt x="7645196" y="93836"/>
                </a:lnTo>
                <a:lnTo>
                  <a:pt x="7848510" y="96495"/>
                </a:lnTo>
                <a:lnTo>
                  <a:pt x="8000951" y="99225"/>
                </a:lnTo>
                <a:lnTo>
                  <a:pt x="8153352" y="102596"/>
                </a:lnTo>
                <a:lnTo>
                  <a:pt x="8305708" y="106616"/>
                </a:lnTo>
                <a:lnTo>
                  <a:pt x="8458016" y="111291"/>
                </a:lnTo>
                <a:lnTo>
                  <a:pt x="8610272" y="116631"/>
                </a:lnTo>
                <a:lnTo>
                  <a:pt x="8762473" y="122644"/>
                </a:lnTo>
                <a:lnTo>
                  <a:pt x="8914616" y="129336"/>
                </a:lnTo>
                <a:lnTo>
                  <a:pt x="9066697" y="136717"/>
                </a:lnTo>
                <a:lnTo>
                  <a:pt x="9216507" y="145039"/>
                </a:lnTo>
                <a:lnTo>
                  <a:pt x="9367249" y="154075"/>
                </a:lnTo>
                <a:lnTo>
                  <a:pt x="9518698" y="163894"/>
                </a:lnTo>
                <a:lnTo>
                  <a:pt x="9670625" y="174561"/>
                </a:lnTo>
                <a:lnTo>
                  <a:pt x="9822806" y="186145"/>
                </a:lnTo>
                <a:lnTo>
                  <a:pt x="9924287" y="194410"/>
                </a:lnTo>
                <a:lnTo>
                  <a:pt x="10025713" y="203132"/>
                </a:lnTo>
                <a:lnTo>
                  <a:pt x="10127015" y="212332"/>
                </a:lnTo>
                <a:lnTo>
                  <a:pt x="10228127" y="222029"/>
                </a:lnTo>
                <a:lnTo>
                  <a:pt x="10328982" y="232243"/>
                </a:lnTo>
                <a:lnTo>
                  <a:pt x="10429511" y="242994"/>
                </a:lnTo>
                <a:lnTo>
                  <a:pt x="10529649" y="254303"/>
                </a:lnTo>
                <a:lnTo>
                  <a:pt x="10629327" y="266188"/>
                </a:lnTo>
                <a:lnTo>
                  <a:pt x="10829677" y="291335"/>
                </a:lnTo>
                <a:lnTo>
                  <a:pt x="10931535" y="304731"/>
                </a:lnTo>
                <a:lnTo>
                  <a:pt x="11033836" y="318872"/>
                </a:lnTo>
                <a:lnTo>
                  <a:pt x="11136363" y="333773"/>
                </a:lnTo>
                <a:lnTo>
                  <a:pt x="11238899" y="349448"/>
                </a:lnTo>
                <a:lnTo>
                  <a:pt x="11341227" y="365910"/>
                </a:lnTo>
                <a:lnTo>
                  <a:pt x="11392245" y="374441"/>
                </a:lnTo>
                <a:lnTo>
                  <a:pt x="11443130" y="383174"/>
                </a:lnTo>
                <a:lnTo>
                  <a:pt x="11493855" y="392111"/>
                </a:lnTo>
                <a:lnTo>
                  <a:pt x="11544393" y="401254"/>
                </a:lnTo>
                <a:lnTo>
                  <a:pt x="11594716" y="410604"/>
                </a:lnTo>
                <a:lnTo>
                  <a:pt x="11644797" y="420164"/>
                </a:lnTo>
                <a:lnTo>
                  <a:pt x="11827514" y="453336"/>
                </a:lnTo>
                <a:lnTo>
                  <a:pt x="11599081" y="389548"/>
                </a:lnTo>
                <a:lnTo>
                  <a:pt x="11549103" y="378009"/>
                </a:lnTo>
                <a:lnTo>
                  <a:pt x="11498889" y="366670"/>
                </a:lnTo>
                <a:lnTo>
                  <a:pt x="11448468" y="355537"/>
                </a:lnTo>
                <a:lnTo>
                  <a:pt x="11397866" y="344613"/>
                </a:lnTo>
                <a:lnTo>
                  <a:pt x="11347113" y="333903"/>
                </a:lnTo>
                <a:lnTo>
                  <a:pt x="11296234" y="323411"/>
                </a:lnTo>
                <a:lnTo>
                  <a:pt x="11245259" y="313140"/>
                </a:lnTo>
                <a:lnTo>
                  <a:pt x="11194215" y="303095"/>
                </a:lnTo>
                <a:lnTo>
                  <a:pt x="11143129" y="293281"/>
                </a:lnTo>
                <a:lnTo>
                  <a:pt x="11092030" y="283700"/>
                </a:lnTo>
                <a:lnTo>
                  <a:pt x="11040945" y="274358"/>
                </a:lnTo>
                <a:lnTo>
                  <a:pt x="10989901" y="265259"/>
                </a:lnTo>
                <a:lnTo>
                  <a:pt x="10938927" y="256406"/>
                </a:lnTo>
                <a:lnTo>
                  <a:pt x="10888050" y="247803"/>
                </a:lnTo>
                <a:lnTo>
                  <a:pt x="10837298" y="239456"/>
                </a:lnTo>
                <a:lnTo>
                  <a:pt x="10786699" y="231367"/>
                </a:lnTo>
                <a:lnTo>
                  <a:pt x="10686354" y="215648"/>
                </a:lnTo>
                <a:lnTo>
                  <a:pt x="10586250" y="200393"/>
                </a:lnTo>
                <a:lnTo>
                  <a:pt x="10485835" y="185837"/>
                </a:lnTo>
                <a:lnTo>
                  <a:pt x="10385137" y="171959"/>
                </a:lnTo>
                <a:lnTo>
                  <a:pt x="10284186" y="158743"/>
                </a:lnTo>
                <a:lnTo>
                  <a:pt x="10183010" y="146172"/>
                </a:lnTo>
                <a:lnTo>
                  <a:pt x="10081637" y="134227"/>
                </a:lnTo>
                <a:lnTo>
                  <a:pt x="9980098" y="122891"/>
                </a:lnTo>
                <a:lnTo>
                  <a:pt x="9878419" y="112147"/>
                </a:lnTo>
                <a:lnTo>
                  <a:pt x="9776630" y="101976"/>
                </a:lnTo>
                <a:lnTo>
                  <a:pt x="9674760" y="92361"/>
                </a:lnTo>
                <a:lnTo>
                  <a:pt x="9572837" y="83285"/>
                </a:lnTo>
                <a:lnTo>
                  <a:pt x="9470891" y="74729"/>
                </a:lnTo>
                <a:lnTo>
                  <a:pt x="9368949" y="66677"/>
                </a:lnTo>
                <a:lnTo>
                  <a:pt x="9267041" y="59110"/>
                </a:lnTo>
                <a:lnTo>
                  <a:pt x="9165196" y="52011"/>
                </a:lnTo>
                <a:lnTo>
                  <a:pt x="9063441" y="45362"/>
                </a:lnTo>
                <a:lnTo>
                  <a:pt x="8911043" y="36195"/>
                </a:lnTo>
                <a:lnTo>
                  <a:pt x="8759012" y="27941"/>
                </a:lnTo>
                <a:lnTo>
                  <a:pt x="8607444" y="20542"/>
                </a:lnTo>
                <a:lnTo>
                  <a:pt x="8556936" y="18576"/>
                </a:lnTo>
                <a:lnTo>
                  <a:pt x="8455900" y="14959"/>
                </a:lnTo>
                <a:lnTo>
                  <a:pt x="8304302" y="10305"/>
                </a:lnTo>
                <a:lnTo>
                  <a:pt x="8152656" y="6552"/>
                </a:lnTo>
                <a:lnTo>
                  <a:pt x="8000969" y="3673"/>
                </a:lnTo>
                <a:lnTo>
                  <a:pt x="7849247" y="1639"/>
                </a:lnTo>
                <a:lnTo>
                  <a:pt x="7697495" y="424"/>
                </a:lnTo>
                <a:lnTo>
                  <a:pt x="7545721" y="0"/>
                </a:lnTo>
                <a:close/>
              </a:path>
            </a:pathLst>
          </a:custGeom>
          <a:solidFill>
            <a:srgbClr val="FAC60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15208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2EC6DFC-39AE-4188-A5C2-642C1476F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450" y="768218"/>
            <a:ext cx="17526000" cy="1021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5892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0B6534C-DEEC-4F54-8941-B642EBC43C60}"/>
              </a:ext>
            </a:extLst>
          </p:cNvPr>
          <p:cNvSpPr/>
          <p:nvPr/>
        </p:nvSpPr>
        <p:spPr>
          <a:xfrm>
            <a:off x="11042650" y="7627567"/>
            <a:ext cx="8796507" cy="330673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F870FAD-ABC5-4BD8-998B-D10DB4AC21DC}"/>
              </a:ext>
            </a:extLst>
          </p:cNvPr>
          <p:cNvSpPr/>
          <p:nvPr/>
        </p:nvSpPr>
        <p:spPr>
          <a:xfrm>
            <a:off x="374650" y="3444875"/>
            <a:ext cx="10134600" cy="479968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4615540-70F3-45E0-A1C2-AC2B45725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6136" y="366737"/>
            <a:ext cx="7315200" cy="2077492"/>
          </a:xfrm>
        </p:spPr>
        <p:txBody>
          <a:bodyPr/>
          <a:lstStyle/>
          <a:p>
            <a:pPr algn="ctr"/>
            <a:r>
              <a:rPr lang="es-MX" dirty="0"/>
              <a:t>UNIDAD DEL GESTION DEL RIESGO</a:t>
            </a:r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ABA8233-CC95-4E31-8660-CCF16CE6E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650" y="2129904"/>
            <a:ext cx="11830050" cy="6286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9C3E5C2-FBA9-4F79-A196-6AF664FA25B1}"/>
              </a:ext>
            </a:extLst>
          </p:cNvPr>
          <p:cNvSpPr txBox="1"/>
          <p:nvPr/>
        </p:nvSpPr>
        <p:spPr>
          <a:xfrm>
            <a:off x="8375650" y="2541567"/>
            <a:ext cx="5863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$9.8 BILLONES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1C5BFF2-FC1C-4430-8510-FD8B62E8E799}"/>
              </a:ext>
            </a:extLst>
          </p:cNvPr>
          <p:cNvSpPr txBox="1"/>
          <p:nvPr/>
        </p:nvSpPr>
        <p:spPr>
          <a:xfrm>
            <a:off x="603250" y="3597275"/>
            <a:ext cx="10439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 – 120 Contratos por 6.22 Millones </a:t>
            </a:r>
          </a:p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MEDIFARM – Suministro FALM SAS    </a:t>
            </a: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Contrato 745/2020  valor de 2.000 mil millones</a:t>
            </a:r>
          </a:p>
          <a:p>
            <a:endParaRPr lang="es-MX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Objeto:  Adquisición de batas blancas</a:t>
            </a:r>
          </a:p>
          <a:p>
            <a:endParaRPr lang="es-MX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Actividades :   1) productos farmacéuticos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2) Computadores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3) mantenimiento y reparación de vehículos </a:t>
            </a:r>
          </a:p>
          <a:p>
            <a:pPr algn="ctr"/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EMPRESA LIQUIDAD JUDICIALMENTE   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AB353-648C-496C-8C2B-E394475F99DB}"/>
              </a:ext>
            </a:extLst>
          </p:cNvPr>
          <p:cNvSpPr txBox="1"/>
          <p:nvPr/>
        </p:nvSpPr>
        <p:spPr>
          <a:xfrm>
            <a:off x="11312966" y="7942108"/>
            <a:ext cx="9906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Sociedad GYC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Gerente: </a:t>
            </a: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Miguel </a:t>
            </a:r>
            <a:r>
              <a:rPr lang="es-MX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Barragan</a:t>
            </a: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hijo de exprocuradora y exalcaldesa menor de Bogotá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Objeto: Mantenimiento de ventiladores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Contrato: 521 /2020</a:t>
            </a:r>
          </a:p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Valor: 13.185 Millones  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299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D743FEF5-2B97-4A48-A9E1-9F93212918EF}"/>
              </a:ext>
            </a:extLst>
          </p:cNvPr>
          <p:cNvSpPr/>
          <p:nvPr/>
        </p:nvSpPr>
        <p:spPr>
          <a:xfrm>
            <a:off x="603250" y="7314451"/>
            <a:ext cx="5257800" cy="295465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0B6534C-DEEC-4F54-8941-B642EBC43C60}"/>
              </a:ext>
            </a:extLst>
          </p:cNvPr>
          <p:cNvSpPr/>
          <p:nvPr/>
        </p:nvSpPr>
        <p:spPr>
          <a:xfrm>
            <a:off x="7461251" y="3444874"/>
            <a:ext cx="8763000" cy="42765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F870FAD-ABC5-4BD8-998B-D10DB4AC21DC}"/>
              </a:ext>
            </a:extLst>
          </p:cNvPr>
          <p:cNvSpPr/>
          <p:nvPr/>
        </p:nvSpPr>
        <p:spPr>
          <a:xfrm>
            <a:off x="374650" y="3444875"/>
            <a:ext cx="5943600" cy="318325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4615540-70F3-45E0-A1C2-AC2B45725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6136" y="366737"/>
            <a:ext cx="7315200" cy="2077492"/>
          </a:xfrm>
        </p:spPr>
        <p:txBody>
          <a:bodyPr/>
          <a:lstStyle/>
          <a:p>
            <a:pPr algn="ctr"/>
            <a:r>
              <a:rPr lang="es-MX" dirty="0"/>
              <a:t>UNIDAD DEL GESTION DEL RIESGO</a:t>
            </a:r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ABA8233-CC95-4E31-8660-CCF16CE6E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650" y="2129904"/>
            <a:ext cx="11830050" cy="6286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9C3E5C2-FBA9-4F79-A196-6AF664FA25B1}"/>
              </a:ext>
            </a:extLst>
          </p:cNvPr>
          <p:cNvSpPr txBox="1"/>
          <p:nvPr/>
        </p:nvSpPr>
        <p:spPr>
          <a:xfrm>
            <a:off x="8375650" y="2541567"/>
            <a:ext cx="5863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$9.8 BILLONES 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AC5511F-8DB9-4AC9-ABF8-DD75423DE246}"/>
              </a:ext>
            </a:extLst>
          </p:cNvPr>
          <p:cNvSpPr txBox="1"/>
          <p:nvPr/>
        </p:nvSpPr>
        <p:spPr>
          <a:xfrm>
            <a:off x="603250" y="3673475"/>
            <a:ext cx="90678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VB –SAS  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 </a:t>
            </a: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93.000 Millones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Objeto: 900 Ventiladores UCI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Comercio : Tabaco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Obras Civiles </a:t>
            </a: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Bebidas  </a:t>
            </a:r>
          </a:p>
          <a:p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A0CA10-B4A1-4DAD-8F7D-F48761D5B9DE}"/>
              </a:ext>
            </a:extLst>
          </p:cNvPr>
          <p:cNvSpPr txBox="1"/>
          <p:nvPr/>
        </p:nvSpPr>
        <p:spPr>
          <a:xfrm>
            <a:off x="7766050" y="3751108"/>
            <a:ext cx="7239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Polvorearía el baquero el  Soacha</a:t>
            </a:r>
          </a:p>
          <a:p>
            <a:endParaRPr lang="es-MX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muerto y  34 heridos  </a:t>
            </a:r>
          </a:p>
          <a:p>
            <a:endParaRPr lang="es-MX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Valor: </a:t>
            </a: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$35.700 Millones </a:t>
            </a:r>
          </a:p>
          <a:p>
            <a:endParaRPr lang="es-MX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Objeto: tapabocas N-95  7/7/2020</a:t>
            </a:r>
          </a:p>
          <a:p>
            <a:endParaRPr lang="es-MX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MX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Importados de China </a:t>
            </a:r>
            <a:endParaRPr lang="es-CO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7347C2D-24AD-49EE-B24D-9D517AA7BE84}"/>
              </a:ext>
            </a:extLst>
          </p:cNvPr>
          <p:cNvSpPr txBox="1"/>
          <p:nvPr/>
        </p:nvSpPr>
        <p:spPr>
          <a:xfrm>
            <a:off x="751647" y="7705619"/>
            <a:ext cx="533400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COMETEX SAS </a:t>
            </a:r>
          </a:p>
          <a:p>
            <a:r>
              <a:rPr lang="es-MX" sz="2800" dirty="0"/>
              <a:t>Valor : </a:t>
            </a: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8.850 millones </a:t>
            </a:r>
          </a:p>
          <a:p>
            <a:r>
              <a:rPr lang="es-MX" sz="2800" dirty="0"/>
              <a:t>Objeto: adquisición de batas manga largas anti fluidos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69682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1751</TotalTime>
  <Words>1557</Words>
  <Application>Microsoft Office PowerPoint</Application>
  <PresentationFormat>Personalizado</PresentationFormat>
  <Paragraphs>383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30</vt:i4>
      </vt:variant>
    </vt:vector>
  </HeadingPairs>
  <TitlesOfParts>
    <vt:vector size="40" baseType="lpstr">
      <vt:lpstr>Arial</vt:lpstr>
      <vt:lpstr>Arial Black</vt:lpstr>
      <vt:lpstr>Calibri</vt:lpstr>
      <vt:lpstr>Calibri Light</vt:lpstr>
      <vt:lpstr>Helvetica</vt:lpstr>
      <vt:lpstr>Open Sans</vt:lpstr>
      <vt:lpstr>Tahoma</vt:lpstr>
      <vt:lpstr>Office Theme</vt:lpstr>
      <vt:lpstr>Template PresentationGO</vt:lpstr>
      <vt:lpstr>1_Template PresentationGO</vt:lpstr>
      <vt:lpstr>   </vt:lpstr>
      <vt:lpstr>INTRODUCCION  </vt:lpstr>
      <vt:lpstr>SISTEMA DE SALUD COLOMBIANO </vt:lpstr>
      <vt:lpstr>SISTEMA DE SALUD COLOMBIANO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ANÁLISIS</vt:lpstr>
      <vt:lpstr>1. HALLAZGO DE LA PRESENTACIÓN DEL SERVICIO </vt:lpstr>
      <vt:lpstr>Presentación de PowerPoint</vt:lpstr>
      <vt:lpstr>Presentación de PowerPoint</vt:lpstr>
      <vt:lpstr>2. HALLAZGO PRESUPUESTO MAXIMO</vt:lpstr>
      <vt:lpstr>Presentación de PowerPoint</vt:lpstr>
      <vt:lpstr>2. HALLAZGO PRESUPUESTO MAXIMO</vt:lpstr>
      <vt:lpstr>3. HALLAZGO MAYORES VALORES Y PAGOS A TERCEROS</vt:lpstr>
      <vt:lpstr>4. HALLAZGO PAGOS DIFERENTES A LOS SERVICIOS DE SALUD </vt:lpstr>
      <vt:lpstr>Presentación de PowerPoint</vt:lpstr>
      <vt:lpstr>GASTOS DIFERENTES DE SALUD POR LAS EPS</vt:lpstr>
      <vt:lpstr>RESERVA TECNICA</vt:lpstr>
      <vt:lpstr>HALLAZGOS EN GENERAL </vt:lpstr>
      <vt:lpstr>EXCESO DE PAGOS ADMINISTRTAIVOS</vt:lpstr>
      <vt:lpstr>FOME</vt:lpstr>
      <vt:lpstr>FOME</vt:lpstr>
      <vt:lpstr>Presentación de PowerPoint</vt:lpstr>
      <vt:lpstr>FOME</vt:lpstr>
      <vt:lpstr>Presentación de PowerPoint</vt:lpstr>
      <vt:lpstr>UNIDAD DEL GESTION DEL RIESGO</vt:lpstr>
      <vt:lpstr>UNIDAD DEL GESTION DEL RIESGO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graficas</dc:title>
  <dc:creator>Hp</dc:creator>
  <cp:lastModifiedBy>USUARIO</cp:lastModifiedBy>
  <cp:revision>143</cp:revision>
  <dcterms:created xsi:type="dcterms:W3CDTF">2024-04-16T17:26:50Z</dcterms:created>
  <dcterms:modified xsi:type="dcterms:W3CDTF">2024-09-17T21:35:32Z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2024-04-09T00:00:00Z</vt:filetime>
  </property>
  <property fmtid="{D5CDD505-2E9C-101B-9397-08002B2CF9AE}" pid="3" name="Creator">
    <vt:lpwstr>Adobe Illustrator 28.4 (Windows)</vt:lpwstr>
  </property>
  <property fmtid="{D5CDD505-2E9C-101B-9397-08002B2CF9AE}" pid="4" name="LastSaved">
    <vt:filetime>2024-04-16T00:00:00Z</vt:filetime>
  </property>
</Properties>
</file>